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1"/>
  </p:sldMasterIdLst>
  <p:notesMasterIdLst>
    <p:notesMasterId r:id="rId28"/>
  </p:notesMasterIdLst>
  <p:handoutMasterIdLst>
    <p:handoutMasterId r:id="rId29"/>
  </p:handoutMasterIdLst>
  <p:sldIdLst>
    <p:sldId id="322" r:id="rId2"/>
    <p:sldId id="989" r:id="rId3"/>
    <p:sldId id="990" r:id="rId4"/>
    <p:sldId id="985" r:id="rId5"/>
    <p:sldId id="886" r:id="rId6"/>
    <p:sldId id="887" r:id="rId7"/>
    <p:sldId id="930" r:id="rId8"/>
    <p:sldId id="931" r:id="rId9"/>
    <p:sldId id="957" r:id="rId10"/>
    <p:sldId id="958" r:id="rId11"/>
    <p:sldId id="959" r:id="rId12"/>
    <p:sldId id="960" r:id="rId13"/>
    <p:sldId id="997" r:id="rId14"/>
    <p:sldId id="961" r:id="rId15"/>
    <p:sldId id="963" r:id="rId16"/>
    <p:sldId id="964" r:id="rId17"/>
    <p:sldId id="965" r:id="rId18"/>
    <p:sldId id="715" r:id="rId19"/>
    <p:sldId id="978" r:id="rId20"/>
    <p:sldId id="948" r:id="rId21"/>
    <p:sldId id="937" r:id="rId22"/>
    <p:sldId id="998" r:id="rId23"/>
    <p:sldId id="996" r:id="rId24"/>
    <p:sldId id="993" r:id="rId25"/>
    <p:sldId id="891" r:id="rId26"/>
    <p:sldId id="991"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1680">
          <p15:clr>
            <a:srgbClr val="A4A3A4"/>
          </p15:clr>
        </p15:guide>
        <p15:guide id="3" pos="12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79"/>
    <a:srgbClr val="EFE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627" autoAdjust="0"/>
  </p:normalViewPr>
  <p:slideViewPr>
    <p:cSldViewPr snapToObjects="1">
      <p:cViewPr varScale="1">
        <p:scale>
          <a:sx n="113" d="100"/>
          <a:sy n="113" d="100"/>
        </p:scale>
        <p:origin x="414" y="72"/>
      </p:cViewPr>
      <p:guideLst>
        <p:guide orient="horz" pos="2160"/>
        <p:guide pos="1680"/>
        <p:guide pos="1248"/>
      </p:guideLst>
    </p:cSldViewPr>
  </p:slideViewPr>
  <p:notesTextViewPr>
    <p:cViewPr>
      <p:scale>
        <a:sx n="100" d="100"/>
        <a:sy n="100" d="100"/>
      </p:scale>
      <p:origin x="0" y="0"/>
    </p:cViewPr>
  </p:notesTextViewPr>
  <p:notesViewPr>
    <p:cSldViewPr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0969" tIns="45484" rIns="90969" bIns="45484"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939" y="1"/>
            <a:ext cx="3037840" cy="465138"/>
          </a:xfrm>
          <a:prstGeom prst="rect">
            <a:avLst/>
          </a:prstGeom>
        </p:spPr>
        <p:txBody>
          <a:bodyPr vert="horz" wrap="square" lIns="90969" tIns="45484" rIns="90969" bIns="45484" numCol="1" anchor="t" anchorCtr="0" compatLnSpc="1">
            <a:prstTxWarp prst="textNoShape">
              <a:avLst/>
            </a:prstTxWarp>
          </a:bodyPr>
          <a:lstStyle>
            <a:lvl1pPr algn="r">
              <a:defRPr sz="1200">
                <a:latin typeface="Arial" pitchFamily="34" charset="0"/>
                <a:ea typeface="ヒラギノ角ゴ Pro W3" charset="-128"/>
                <a:cs typeface="+mn-cs"/>
              </a:defRPr>
            </a:lvl1pPr>
          </a:lstStyle>
          <a:p>
            <a:pPr>
              <a:defRPr/>
            </a:pPr>
            <a:fld id="{DBF8B2BE-1DEF-436E-A827-E1AE09A500F3}" type="datetime1">
              <a:rPr lang="en-US"/>
              <a:pPr>
                <a:defRPr/>
              </a:pPr>
              <a:t>8/15/2019</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0969" tIns="45484" rIns="90969" bIns="45484"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wrap="square" lIns="90969" tIns="45484" rIns="90969" bIns="45484" numCol="1" anchor="b" anchorCtr="0" compatLnSpc="1">
            <a:prstTxWarp prst="textNoShape">
              <a:avLst/>
            </a:prstTxWarp>
          </a:bodyPr>
          <a:lstStyle>
            <a:lvl1pPr algn="r">
              <a:defRPr sz="1200">
                <a:latin typeface="Arial" pitchFamily="34" charset="0"/>
                <a:ea typeface="ヒラギノ角ゴ Pro W3" charset="-128"/>
                <a:cs typeface="+mn-cs"/>
              </a:defRPr>
            </a:lvl1pPr>
          </a:lstStyle>
          <a:p>
            <a:pPr>
              <a:defRPr/>
            </a:pPr>
            <a:fld id="{C3A24F0A-E165-4D35-B06A-D759522F2273}" type="slidenum">
              <a:rPr lang="en-US"/>
              <a:pPr>
                <a:defRPr/>
              </a:pPr>
              <a:t>‹#›</a:t>
            </a:fld>
            <a:endParaRPr lang="en-US" dirty="0"/>
          </a:p>
        </p:txBody>
      </p:sp>
    </p:spTree>
    <p:extLst>
      <p:ext uri="{BB962C8B-B14F-4D97-AF65-F5344CB8AC3E}">
        <p14:creationId xmlns:p14="http://schemas.microsoft.com/office/powerpoint/2010/main" val="3555853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0969" tIns="45484" rIns="90969" bIns="45484"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9" y="1"/>
            <a:ext cx="3037840" cy="465138"/>
          </a:xfrm>
          <a:prstGeom prst="rect">
            <a:avLst/>
          </a:prstGeom>
        </p:spPr>
        <p:txBody>
          <a:bodyPr vert="horz" wrap="square" lIns="90969" tIns="45484" rIns="90969" bIns="45484"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C08B53F8-4FF6-498E-81C8-D94354E2659B}" type="datetime1">
              <a:rPr lang="en-US"/>
              <a:pPr>
                <a:defRPr/>
              </a:pPr>
              <a:t>8/15/2019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969" tIns="45484" rIns="90969" bIns="45484" rtlCol="0" anchor="ctr"/>
          <a:lstStyle/>
          <a:p>
            <a:pPr lvl="0"/>
            <a:endParaRPr lang="en-US" noProof="0" dirty="0"/>
          </a:p>
        </p:txBody>
      </p:sp>
      <p:sp>
        <p:nvSpPr>
          <p:cNvPr id="5" name="Notes Placeholder 4"/>
          <p:cNvSpPr>
            <a:spLocks noGrp="1"/>
          </p:cNvSpPr>
          <p:nvPr>
            <p:ph type="body" sz="quarter" idx="3"/>
          </p:nvPr>
        </p:nvSpPr>
        <p:spPr>
          <a:xfrm>
            <a:off x="701040" y="4416429"/>
            <a:ext cx="5608320" cy="4183062"/>
          </a:xfrm>
          <a:prstGeom prst="rect">
            <a:avLst/>
          </a:prstGeom>
        </p:spPr>
        <p:txBody>
          <a:bodyPr vert="horz" lIns="90969" tIns="45484" rIns="90969" bIns="454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0969" tIns="45484" rIns="90969" bIns="45484"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9" y="8829675"/>
            <a:ext cx="3037840" cy="465138"/>
          </a:xfrm>
          <a:prstGeom prst="rect">
            <a:avLst/>
          </a:prstGeom>
        </p:spPr>
        <p:txBody>
          <a:bodyPr vert="horz" wrap="square" lIns="90969" tIns="45484" rIns="90969" bIns="45484"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204D9B59-52DF-484D-BCBB-1147710A3AE4}" type="slidenum">
              <a:rPr lang="en-US"/>
              <a:pPr>
                <a:defRPr/>
              </a:pPr>
              <a:t>‹#›</a:t>
            </a:fld>
            <a:endParaRPr lang="en-US" dirty="0"/>
          </a:p>
        </p:txBody>
      </p:sp>
    </p:spTree>
    <p:extLst>
      <p:ext uri="{BB962C8B-B14F-4D97-AF65-F5344CB8AC3E}">
        <p14:creationId xmlns:p14="http://schemas.microsoft.com/office/powerpoint/2010/main" val="20845719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31790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12</a:t>
            </a:fld>
            <a:endParaRPr lang="en-US" dirty="0"/>
          </a:p>
        </p:txBody>
      </p:sp>
    </p:spTree>
    <p:extLst>
      <p:ext uri="{BB962C8B-B14F-4D97-AF65-F5344CB8AC3E}">
        <p14:creationId xmlns:p14="http://schemas.microsoft.com/office/powerpoint/2010/main" val="128352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13</a:t>
            </a:fld>
            <a:endParaRPr lang="en-US" dirty="0"/>
          </a:p>
        </p:txBody>
      </p:sp>
    </p:spTree>
    <p:extLst>
      <p:ext uri="{BB962C8B-B14F-4D97-AF65-F5344CB8AC3E}">
        <p14:creationId xmlns:p14="http://schemas.microsoft.com/office/powerpoint/2010/main" val="390520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14</a:t>
            </a:fld>
            <a:endParaRPr lang="en-US" dirty="0"/>
          </a:p>
        </p:txBody>
      </p:sp>
    </p:spTree>
    <p:extLst>
      <p:ext uri="{BB962C8B-B14F-4D97-AF65-F5344CB8AC3E}">
        <p14:creationId xmlns:p14="http://schemas.microsoft.com/office/powerpoint/2010/main" val="35357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273800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16</a:t>
            </a:fld>
            <a:endParaRPr lang="en-US" dirty="0"/>
          </a:p>
        </p:txBody>
      </p:sp>
    </p:spTree>
    <p:extLst>
      <p:ext uri="{BB962C8B-B14F-4D97-AF65-F5344CB8AC3E}">
        <p14:creationId xmlns:p14="http://schemas.microsoft.com/office/powerpoint/2010/main" val="310272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17</a:t>
            </a:fld>
            <a:endParaRPr lang="en-US" dirty="0"/>
          </a:p>
        </p:txBody>
      </p:sp>
    </p:spTree>
    <p:extLst>
      <p:ext uri="{BB962C8B-B14F-4D97-AF65-F5344CB8AC3E}">
        <p14:creationId xmlns:p14="http://schemas.microsoft.com/office/powerpoint/2010/main" val="2030661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345961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362083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20</a:t>
            </a:fld>
            <a:endParaRPr lang="en-US" dirty="0"/>
          </a:p>
        </p:txBody>
      </p:sp>
    </p:spTree>
    <p:extLst>
      <p:ext uri="{BB962C8B-B14F-4D97-AF65-F5344CB8AC3E}">
        <p14:creationId xmlns:p14="http://schemas.microsoft.com/office/powerpoint/2010/main" val="221639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21</a:t>
            </a:fld>
            <a:endParaRPr lang="en-US" dirty="0"/>
          </a:p>
        </p:txBody>
      </p:sp>
    </p:spTree>
    <p:extLst>
      <p:ext uri="{BB962C8B-B14F-4D97-AF65-F5344CB8AC3E}">
        <p14:creationId xmlns:p14="http://schemas.microsoft.com/office/powerpoint/2010/main" val="3413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189898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22</a:t>
            </a:fld>
            <a:endParaRPr lang="en-US" dirty="0"/>
          </a:p>
        </p:txBody>
      </p:sp>
    </p:spTree>
    <p:extLst>
      <p:ext uri="{BB962C8B-B14F-4D97-AF65-F5344CB8AC3E}">
        <p14:creationId xmlns:p14="http://schemas.microsoft.com/office/powerpoint/2010/main" val="24298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23</a:t>
            </a:fld>
            <a:endParaRPr lang="en-US" dirty="0"/>
          </a:p>
        </p:txBody>
      </p:sp>
    </p:spTree>
    <p:extLst>
      <p:ext uri="{BB962C8B-B14F-4D97-AF65-F5344CB8AC3E}">
        <p14:creationId xmlns:p14="http://schemas.microsoft.com/office/powerpoint/2010/main" val="35081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24</a:t>
            </a:fld>
            <a:endParaRPr lang="en-US" dirty="0"/>
          </a:p>
        </p:txBody>
      </p:sp>
    </p:spTree>
    <p:extLst>
      <p:ext uri="{BB962C8B-B14F-4D97-AF65-F5344CB8AC3E}">
        <p14:creationId xmlns:p14="http://schemas.microsoft.com/office/powerpoint/2010/main" val="234744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25</a:t>
            </a:fld>
            <a:endParaRPr lang="en-US" dirty="0"/>
          </a:p>
        </p:txBody>
      </p:sp>
    </p:spTree>
    <p:extLst>
      <p:ext uri="{BB962C8B-B14F-4D97-AF65-F5344CB8AC3E}">
        <p14:creationId xmlns:p14="http://schemas.microsoft.com/office/powerpoint/2010/main" val="105389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26</a:t>
            </a:fld>
            <a:endParaRPr lang="en-US" dirty="0"/>
          </a:p>
        </p:txBody>
      </p:sp>
    </p:spTree>
    <p:extLst>
      <p:ext uri="{BB962C8B-B14F-4D97-AF65-F5344CB8AC3E}">
        <p14:creationId xmlns:p14="http://schemas.microsoft.com/office/powerpoint/2010/main" val="334376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391036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a:cs typeface="ヒラギノ角ゴ Pro W3"/>
              </a:rPr>
              <a:t>  </a:t>
            </a:r>
          </a:p>
        </p:txBody>
      </p:sp>
    </p:spTree>
    <p:extLst>
      <p:ext uri="{BB962C8B-B14F-4D97-AF65-F5344CB8AC3E}">
        <p14:creationId xmlns:p14="http://schemas.microsoft.com/office/powerpoint/2010/main" val="256064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5</a:t>
            </a:fld>
            <a:endParaRPr lang="en-US" dirty="0"/>
          </a:p>
        </p:txBody>
      </p:sp>
    </p:spTree>
    <p:extLst>
      <p:ext uri="{BB962C8B-B14F-4D97-AF65-F5344CB8AC3E}">
        <p14:creationId xmlns:p14="http://schemas.microsoft.com/office/powerpoint/2010/main" val="61728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6</a:t>
            </a:fld>
            <a:endParaRPr lang="en-US" dirty="0"/>
          </a:p>
        </p:txBody>
      </p:sp>
    </p:spTree>
    <p:extLst>
      <p:ext uri="{BB962C8B-B14F-4D97-AF65-F5344CB8AC3E}">
        <p14:creationId xmlns:p14="http://schemas.microsoft.com/office/powerpoint/2010/main" val="130262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C2AE9FF-627B-4A22-81F7-6FB622212401}" type="slidenum">
              <a:rPr lang="en-US" smtClean="0"/>
              <a:t>7</a:t>
            </a:fld>
            <a:endParaRPr lang="en-US" dirty="0"/>
          </a:p>
        </p:txBody>
      </p:sp>
    </p:spTree>
    <p:extLst>
      <p:ext uri="{BB962C8B-B14F-4D97-AF65-F5344CB8AC3E}">
        <p14:creationId xmlns:p14="http://schemas.microsoft.com/office/powerpoint/2010/main" val="349916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9</a:t>
            </a:fld>
            <a:endParaRPr lang="en-US" dirty="0"/>
          </a:p>
        </p:txBody>
      </p:sp>
    </p:spTree>
    <p:extLst>
      <p:ext uri="{BB962C8B-B14F-4D97-AF65-F5344CB8AC3E}">
        <p14:creationId xmlns:p14="http://schemas.microsoft.com/office/powerpoint/2010/main" val="50713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4375A2D-20BC-4C09-9AC6-9EB5DF297DD8}" type="slidenum">
              <a:rPr lang="en-US" smtClean="0"/>
              <a:t>10</a:t>
            </a:fld>
            <a:endParaRPr lang="en-US" dirty="0"/>
          </a:p>
        </p:txBody>
      </p:sp>
    </p:spTree>
    <p:extLst>
      <p:ext uri="{BB962C8B-B14F-4D97-AF65-F5344CB8AC3E}">
        <p14:creationId xmlns:p14="http://schemas.microsoft.com/office/powerpoint/2010/main" val="177748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5" name="Footer Placeholder 4"/>
          <p:cNvSpPr>
            <a:spLocks noGrp="1"/>
          </p:cNvSpPr>
          <p:nvPr>
            <p:ph type="ftr" sz="quarter" idx="11"/>
          </p:nvPr>
        </p:nvSpPr>
        <p:spPr/>
        <p:txBody>
          <a:bodyPr/>
          <a:lstStyle/>
          <a:p>
            <a:pPr>
              <a:defRPr/>
            </a:pPr>
            <a:r>
              <a:rPr lang="en-US" dirty="0" smtClean="0"/>
              <a:t>Corporate Presentation</a:t>
            </a:r>
            <a:endParaRPr lang="en-US" dirty="0"/>
          </a:p>
        </p:txBody>
      </p:sp>
      <p:sp>
        <p:nvSpPr>
          <p:cNvPr id="6" name="Slide Number Placeholder 5"/>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12484014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5" name="Footer Placeholder 4"/>
          <p:cNvSpPr>
            <a:spLocks noGrp="1"/>
          </p:cNvSpPr>
          <p:nvPr>
            <p:ph type="ftr" sz="quarter" idx="11"/>
          </p:nvPr>
        </p:nvSpPr>
        <p:spPr/>
        <p:txBody>
          <a:bodyPr/>
          <a:lstStyle/>
          <a:p>
            <a:pPr>
              <a:defRPr/>
            </a:pPr>
            <a:r>
              <a:rPr lang="en-US" dirty="0" smtClean="0"/>
              <a:t>Corporate Presentation</a:t>
            </a:r>
            <a:endParaRPr lang="en-US" dirty="0"/>
          </a:p>
        </p:txBody>
      </p:sp>
      <p:sp>
        <p:nvSpPr>
          <p:cNvPr id="6" name="Slide Number Placeholder 5"/>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42801760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5" name="Footer Placeholder 4"/>
          <p:cNvSpPr>
            <a:spLocks noGrp="1"/>
          </p:cNvSpPr>
          <p:nvPr>
            <p:ph type="ftr" sz="quarter" idx="11"/>
          </p:nvPr>
        </p:nvSpPr>
        <p:spPr/>
        <p:txBody>
          <a:bodyPr/>
          <a:lstStyle/>
          <a:p>
            <a:pPr>
              <a:defRPr/>
            </a:pPr>
            <a:r>
              <a:rPr lang="en-US" dirty="0" smtClean="0"/>
              <a:t>Corporate Presentation</a:t>
            </a:r>
            <a:endParaRPr lang="en-US" dirty="0"/>
          </a:p>
        </p:txBody>
      </p:sp>
      <p:sp>
        <p:nvSpPr>
          <p:cNvPr id="6" name="Slide Number Placeholder 5"/>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6503069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alpha val="98822"/>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939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fld id="{0FA6BD24-BE73-4E40-9E4B-1B7323599C4B}" type="slidenum">
              <a:rPr lang="en-US" altLang="en-US"/>
              <a:pPr/>
              <a:t>‹#›</a:t>
            </a:fld>
            <a:endParaRPr lang="en-US" altLang="en-US" dirty="0"/>
          </a:p>
        </p:txBody>
      </p:sp>
    </p:spTree>
    <p:extLst>
      <p:ext uri="{BB962C8B-B14F-4D97-AF65-F5344CB8AC3E}">
        <p14:creationId xmlns:p14="http://schemas.microsoft.com/office/powerpoint/2010/main" val="144432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14" descr="corp_stars-rgb.gif"/>
          <p:cNvPicPr>
            <a:picLocks noChangeAspect="1"/>
          </p:cNvPicPr>
          <p:nvPr/>
        </p:nvPicPr>
        <p:blipFill>
          <a:blip r:embed="rId2">
            <a:extLst>
              <a:ext uri="{28A0092B-C50C-407E-A947-70E740481C1C}">
                <a14:useLocalDpi xmlns:a14="http://schemas.microsoft.com/office/drawing/2010/main" val="0"/>
              </a:ext>
            </a:extLst>
          </a:blip>
          <a:srcRect l="29884"/>
          <a:stretch>
            <a:fillRect/>
          </a:stretch>
        </p:blipFill>
        <p:spPr bwMode="auto">
          <a:xfrm>
            <a:off x="0" y="1295400"/>
            <a:ext cx="2684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aren-1_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4578350"/>
            <a:ext cx="7635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AF 0286-rgb.png"/>
          <p:cNvPicPr>
            <a:picLocks noChangeAspect="1"/>
          </p:cNvPicPr>
          <p:nvPr/>
        </p:nvPicPr>
        <p:blipFill>
          <a:blip r:embed="rId2">
            <a:extLst>
              <a:ext uri="{28A0092B-C50C-407E-A947-70E740481C1C}">
                <a14:useLocalDpi xmlns:a14="http://schemas.microsoft.com/office/drawing/2010/main" val="0"/>
              </a:ext>
            </a:extLst>
          </a:blip>
          <a:srcRect l="11111" r="9692"/>
          <a:stretch>
            <a:fillRect/>
          </a:stretch>
        </p:blipFill>
        <p:spPr bwMode="auto">
          <a:xfrm rot="21176971">
            <a:off x="439738" y="2749550"/>
            <a:ext cx="3943350" cy="3319463"/>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auc_male_doc-noshdw-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87235">
            <a:off x="3814763" y="2679700"/>
            <a:ext cx="2111375" cy="2027238"/>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486400" y="55626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sz="800" b="1" dirty="0" smtClean="0">
                <a:solidFill>
                  <a:srgbClr val="007E7A"/>
                </a:solidFill>
                <a:latin typeface="Sabon" pitchFamily="18" charset="0"/>
              </a:rPr>
              <a:t>Karen Boyd</a:t>
            </a:r>
            <a:r>
              <a:rPr lang="en-US" sz="800" dirty="0" smtClean="0">
                <a:solidFill>
                  <a:srgbClr val="007E7A"/>
                </a:solidFill>
                <a:latin typeface="Sabon" pitchFamily="18" charset="0"/>
              </a:rPr>
              <a:t/>
            </a:r>
            <a:br>
              <a:rPr lang="en-US" sz="800" dirty="0" smtClean="0">
                <a:solidFill>
                  <a:srgbClr val="007E7A"/>
                </a:solidFill>
                <a:latin typeface="Sabon" pitchFamily="18" charset="0"/>
              </a:rPr>
            </a:br>
            <a:r>
              <a:rPr lang="en-US" sz="800" i="1" dirty="0" smtClean="0">
                <a:solidFill>
                  <a:srgbClr val="007E7A"/>
                </a:solidFill>
                <a:latin typeface="Sabon" pitchFamily="18" charset="0"/>
              </a:rPr>
              <a:t>Health Net</a:t>
            </a:r>
          </a:p>
        </p:txBody>
      </p:sp>
      <p:pic>
        <p:nvPicPr>
          <p:cNvPr id="11"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51713" y="63309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6705600" y="3817938"/>
            <a:ext cx="157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for </a:t>
            </a:r>
          </a:p>
        </p:txBody>
      </p:sp>
      <p:sp>
        <p:nvSpPr>
          <p:cNvPr id="13" name="Rectangle 15"/>
          <p:cNvSpPr>
            <a:spLocks noChangeArrowheads="1"/>
          </p:cNvSpPr>
          <p:nvPr/>
        </p:nvSpPr>
        <p:spPr bwMode="auto">
          <a:xfrm>
            <a:off x="6711950" y="4495800"/>
            <a:ext cx="146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by</a:t>
            </a:r>
          </a:p>
        </p:txBody>
      </p:sp>
      <p:sp>
        <p:nvSpPr>
          <p:cNvPr id="2" name="Title 1"/>
          <p:cNvSpPr>
            <a:spLocks noGrp="1"/>
          </p:cNvSpPr>
          <p:nvPr>
            <p:ph type="ctrTitle"/>
          </p:nvPr>
        </p:nvSpPr>
        <p:spPr>
          <a:xfrm>
            <a:off x="1901952" y="777240"/>
            <a:ext cx="6861048" cy="1399032"/>
          </a:xfrm>
        </p:spPr>
        <p:txBody>
          <a:bodyPr/>
          <a:lstStyle>
            <a:lvl1pPr algn="l">
              <a:lnSpc>
                <a:spcPct val="80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rgbClr val="00796A"/>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 Placeholder 21"/>
          <p:cNvSpPr>
            <a:spLocks noGrp="1"/>
          </p:cNvSpPr>
          <p:nvPr>
            <p:ph type="body" sz="quarter" idx="15"/>
          </p:nvPr>
        </p:nvSpPr>
        <p:spPr>
          <a:xfrm>
            <a:off x="6713536" y="4038600"/>
            <a:ext cx="2125663" cy="457200"/>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16"/>
          </p:nvPr>
        </p:nvSpPr>
        <p:spPr>
          <a:xfrm>
            <a:off x="6713537" y="4715774"/>
            <a:ext cx="2125662" cy="1151626"/>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vl2pPr>
              <a:defRPr lang="en-US" sz="1600" i="1" kern="1200" dirty="0" smtClean="0">
                <a:solidFill>
                  <a:srgbClr val="007E7A"/>
                </a:solidFill>
                <a:latin typeface="Sabon" pitchFamily="18" charset="0"/>
                <a:ea typeface="+mn-ea"/>
                <a:cs typeface="+mn-cs"/>
              </a:defRPr>
            </a:lvl2pPr>
            <a:lvl3pPr>
              <a:defRPr lang="en-US" sz="1600" i="1" kern="1200" dirty="0" smtClean="0">
                <a:solidFill>
                  <a:srgbClr val="007E7A"/>
                </a:solidFill>
                <a:latin typeface="Sabon" pitchFamily="18" charset="0"/>
                <a:ea typeface="+mn-ea"/>
                <a:cs typeface="+mn-cs"/>
              </a:defRPr>
            </a:lvl3pPr>
          </a:lstStyle>
          <a:p>
            <a:pPr lvl="0"/>
            <a:r>
              <a:rPr lang="en-US" smtClean="0"/>
              <a:t>Click to edit Master text styles</a:t>
            </a:r>
          </a:p>
        </p:txBody>
      </p:sp>
    </p:spTree>
    <p:extLst>
      <p:ext uri="{BB962C8B-B14F-4D97-AF65-F5344CB8AC3E}">
        <p14:creationId xmlns:p14="http://schemas.microsoft.com/office/powerpoint/2010/main" val="168648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14" descr="corp_stars-rgb.gif"/>
          <p:cNvPicPr>
            <a:picLocks noChangeAspect="1"/>
          </p:cNvPicPr>
          <p:nvPr/>
        </p:nvPicPr>
        <p:blipFill>
          <a:blip r:embed="rId2">
            <a:extLst>
              <a:ext uri="{28A0092B-C50C-407E-A947-70E740481C1C}">
                <a14:useLocalDpi xmlns:a14="http://schemas.microsoft.com/office/drawing/2010/main" val="0"/>
              </a:ext>
            </a:extLst>
          </a:blip>
          <a:srcRect l="29884"/>
          <a:stretch>
            <a:fillRect/>
          </a:stretch>
        </p:blipFill>
        <p:spPr bwMode="auto">
          <a:xfrm>
            <a:off x="0" y="1295400"/>
            <a:ext cx="2684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aren-1_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1313" y="4505325"/>
            <a:ext cx="6143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AF 0286-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176971">
            <a:off x="441325" y="2749550"/>
            <a:ext cx="3940175" cy="3319463"/>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auc_male_doc-noshdw-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000">
            <a:off x="3781425" y="3476625"/>
            <a:ext cx="1863725" cy="1889125"/>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748213" y="55626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defRPr/>
            </a:pPr>
            <a:r>
              <a:rPr lang="en-US" sz="800" b="1" dirty="0" smtClean="0">
                <a:solidFill>
                  <a:srgbClr val="007E7A"/>
                </a:solidFill>
                <a:latin typeface="Sabon" pitchFamily="18" charset="0"/>
              </a:rPr>
              <a:t>Janis E. Carter</a:t>
            </a:r>
            <a:r>
              <a:rPr lang="en-US" sz="800" dirty="0" smtClean="0">
                <a:solidFill>
                  <a:srgbClr val="007E7A"/>
                </a:solidFill>
                <a:latin typeface="Sabon" pitchFamily="18" charset="0"/>
              </a:rPr>
              <a:t/>
            </a:r>
            <a:br>
              <a:rPr lang="en-US" sz="800" dirty="0" smtClean="0">
                <a:solidFill>
                  <a:srgbClr val="007E7A"/>
                </a:solidFill>
                <a:latin typeface="Sabon" pitchFamily="18" charset="0"/>
              </a:rPr>
            </a:br>
            <a:r>
              <a:rPr lang="en-US" sz="800" i="1" dirty="0" smtClean="0">
                <a:solidFill>
                  <a:srgbClr val="007E7A"/>
                </a:solidFill>
                <a:latin typeface="Sabon" pitchFamily="18" charset="0"/>
              </a:rPr>
              <a:t>Health Net</a:t>
            </a:r>
          </a:p>
        </p:txBody>
      </p:sp>
      <p:pic>
        <p:nvPicPr>
          <p:cNvPr id="11"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51713" y="63309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6705600" y="3817938"/>
            <a:ext cx="157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for </a:t>
            </a:r>
          </a:p>
        </p:txBody>
      </p:sp>
      <p:sp>
        <p:nvSpPr>
          <p:cNvPr id="13" name="Rectangle 15"/>
          <p:cNvSpPr>
            <a:spLocks noChangeArrowheads="1"/>
          </p:cNvSpPr>
          <p:nvPr/>
        </p:nvSpPr>
        <p:spPr bwMode="auto">
          <a:xfrm>
            <a:off x="6711950" y="4495800"/>
            <a:ext cx="146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by</a:t>
            </a:r>
          </a:p>
        </p:txBody>
      </p:sp>
      <p:sp>
        <p:nvSpPr>
          <p:cNvPr id="2" name="Title 1"/>
          <p:cNvSpPr>
            <a:spLocks noGrp="1"/>
          </p:cNvSpPr>
          <p:nvPr>
            <p:ph type="ctrTitle"/>
          </p:nvPr>
        </p:nvSpPr>
        <p:spPr>
          <a:xfrm>
            <a:off x="1901952" y="777240"/>
            <a:ext cx="6861048" cy="1399032"/>
          </a:xfrm>
        </p:spPr>
        <p:txBody>
          <a:bodyPr/>
          <a:lstStyle>
            <a:lvl1pPr algn="l">
              <a:lnSpc>
                <a:spcPct val="80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rgbClr val="00796A"/>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 Placeholder 21"/>
          <p:cNvSpPr>
            <a:spLocks noGrp="1"/>
          </p:cNvSpPr>
          <p:nvPr>
            <p:ph type="body" sz="quarter" idx="15"/>
          </p:nvPr>
        </p:nvSpPr>
        <p:spPr>
          <a:xfrm>
            <a:off x="6713537" y="4038600"/>
            <a:ext cx="2125663" cy="457200"/>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16"/>
          </p:nvPr>
        </p:nvSpPr>
        <p:spPr>
          <a:xfrm>
            <a:off x="6713537" y="4715774"/>
            <a:ext cx="2125663" cy="1151626"/>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vl2pPr>
              <a:defRPr lang="en-US" sz="1600" i="1" kern="1200" dirty="0" smtClean="0">
                <a:solidFill>
                  <a:srgbClr val="007E7A"/>
                </a:solidFill>
                <a:latin typeface="Sabon" pitchFamily="18" charset="0"/>
                <a:ea typeface="+mn-ea"/>
                <a:cs typeface="+mn-cs"/>
              </a:defRPr>
            </a:lvl2pPr>
            <a:lvl3pPr>
              <a:defRPr lang="en-US" sz="1600" i="1" kern="1200" dirty="0" smtClean="0">
                <a:solidFill>
                  <a:srgbClr val="007E7A"/>
                </a:solidFill>
                <a:latin typeface="Sabon" pitchFamily="18" charset="0"/>
                <a:ea typeface="+mn-ea"/>
                <a:cs typeface="+mn-cs"/>
              </a:defRPr>
            </a:lvl3pPr>
          </a:lstStyle>
          <a:p>
            <a:pPr lvl="0"/>
            <a:r>
              <a:rPr lang="en-US" smtClean="0"/>
              <a:t>Click to edit Master text styles</a:t>
            </a:r>
          </a:p>
        </p:txBody>
      </p:sp>
    </p:spTree>
    <p:extLst>
      <p:ext uri="{BB962C8B-B14F-4D97-AF65-F5344CB8AC3E}">
        <p14:creationId xmlns:p14="http://schemas.microsoft.com/office/powerpoint/2010/main" val="161737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14" descr="corp_stars-rgb.gif"/>
          <p:cNvPicPr>
            <a:picLocks noChangeAspect="1"/>
          </p:cNvPicPr>
          <p:nvPr/>
        </p:nvPicPr>
        <p:blipFill>
          <a:blip r:embed="rId2">
            <a:extLst>
              <a:ext uri="{28A0092B-C50C-407E-A947-70E740481C1C}">
                <a14:useLocalDpi xmlns:a14="http://schemas.microsoft.com/office/drawing/2010/main" val="0"/>
              </a:ext>
            </a:extLst>
          </a:blip>
          <a:srcRect l="29884"/>
          <a:stretch>
            <a:fillRect/>
          </a:stretch>
        </p:blipFill>
        <p:spPr bwMode="auto">
          <a:xfrm>
            <a:off x="0" y="1295400"/>
            <a:ext cx="2684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F 0286-rgb.png"/>
          <p:cNvPicPr>
            <a:picLocks noChangeAspect="1"/>
          </p:cNvPicPr>
          <p:nvPr/>
        </p:nvPicPr>
        <p:blipFill>
          <a:blip r:embed="rId2">
            <a:extLst>
              <a:ext uri="{28A0092B-C50C-407E-A947-70E740481C1C}">
                <a14:useLocalDpi xmlns:a14="http://schemas.microsoft.com/office/drawing/2010/main" val="0"/>
              </a:ext>
            </a:extLst>
          </a:blip>
          <a:srcRect r="9219"/>
          <a:stretch>
            <a:fillRect/>
          </a:stretch>
        </p:blipFill>
        <p:spPr bwMode="auto">
          <a:xfrm rot="21180000">
            <a:off x="1795463" y="2779713"/>
            <a:ext cx="3692525" cy="2711450"/>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p:nvSpPr>
        <p:spPr bwMode="auto">
          <a:xfrm>
            <a:off x="1377950" y="58293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sz="800" b="1" dirty="0" smtClean="0">
                <a:solidFill>
                  <a:srgbClr val="007E7A"/>
                </a:solidFill>
                <a:latin typeface="Sabon" pitchFamily="18" charset="0"/>
              </a:rPr>
              <a:t>Herminia Escobedo</a:t>
            </a:r>
            <a:r>
              <a:rPr lang="en-US" sz="800" dirty="0" smtClean="0">
                <a:solidFill>
                  <a:srgbClr val="007E7A"/>
                </a:solidFill>
                <a:latin typeface="Sabon" pitchFamily="18" charset="0"/>
              </a:rPr>
              <a:t/>
            </a:r>
            <a:br>
              <a:rPr lang="en-US" sz="800" dirty="0" smtClean="0">
                <a:solidFill>
                  <a:srgbClr val="007E7A"/>
                </a:solidFill>
                <a:latin typeface="Sabon" pitchFamily="18" charset="0"/>
              </a:rPr>
            </a:br>
            <a:r>
              <a:rPr lang="en-US" sz="800" i="1" dirty="0" smtClean="0">
                <a:solidFill>
                  <a:srgbClr val="007E7A"/>
                </a:solidFill>
                <a:latin typeface="Sabon" pitchFamily="18" charset="0"/>
              </a:rPr>
              <a:t>Health Net</a:t>
            </a:r>
          </a:p>
        </p:txBody>
      </p:sp>
      <p:pic>
        <p:nvPicPr>
          <p:cNvPr id="9"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51713" y="63309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6705600" y="3817938"/>
            <a:ext cx="157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for </a:t>
            </a:r>
          </a:p>
        </p:txBody>
      </p:sp>
      <p:sp>
        <p:nvSpPr>
          <p:cNvPr id="11" name="Rectangle 13"/>
          <p:cNvSpPr>
            <a:spLocks noChangeArrowheads="1"/>
          </p:cNvSpPr>
          <p:nvPr/>
        </p:nvSpPr>
        <p:spPr bwMode="auto">
          <a:xfrm>
            <a:off x="6711950" y="4495800"/>
            <a:ext cx="146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by</a:t>
            </a:r>
          </a:p>
        </p:txBody>
      </p:sp>
      <p:pic>
        <p:nvPicPr>
          <p:cNvPr id="12" name="Picture 14" descr="afam_fem_doc2-no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
            <a:off x="514350" y="2968625"/>
            <a:ext cx="2024063" cy="2054225"/>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Karen-1_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240000">
            <a:off x="695325" y="4595813"/>
            <a:ext cx="6032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1952" y="777240"/>
            <a:ext cx="6861048" cy="1399032"/>
          </a:xfrm>
        </p:spPr>
        <p:txBody>
          <a:bodyPr/>
          <a:lstStyle>
            <a:lvl1pPr algn="l">
              <a:lnSpc>
                <a:spcPct val="80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rgbClr val="00796A"/>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 Placeholder 21"/>
          <p:cNvSpPr>
            <a:spLocks noGrp="1"/>
          </p:cNvSpPr>
          <p:nvPr>
            <p:ph type="body" sz="quarter" idx="15"/>
          </p:nvPr>
        </p:nvSpPr>
        <p:spPr>
          <a:xfrm>
            <a:off x="6711950" y="4038600"/>
            <a:ext cx="2127250" cy="457200"/>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16"/>
          </p:nvPr>
        </p:nvSpPr>
        <p:spPr>
          <a:xfrm>
            <a:off x="6711950" y="4715774"/>
            <a:ext cx="2127250" cy="1151626"/>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vl2pPr>
              <a:defRPr lang="en-US" sz="1600" i="1" kern="1200" dirty="0" smtClean="0">
                <a:solidFill>
                  <a:srgbClr val="007E7A"/>
                </a:solidFill>
                <a:latin typeface="Sabon" pitchFamily="18" charset="0"/>
                <a:ea typeface="+mn-ea"/>
                <a:cs typeface="+mn-cs"/>
              </a:defRPr>
            </a:lvl2pPr>
            <a:lvl3pPr>
              <a:defRPr lang="en-US" sz="1600" i="1" kern="1200" dirty="0" smtClean="0">
                <a:solidFill>
                  <a:srgbClr val="007E7A"/>
                </a:solidFill>
                <a:latin typeface="Sabon" pitchFamily="18" charset="0"/>
                <a:ea typeface="+mn-ea"/>
                <a:cs typeface="+mn-cs"/>
              </a:defRPr>
            </a:lvl3pPr>
          </a:lstStyle>
          <a:p>
            <a:pPr lvl="0"/>
            <a:r>
              <a:rPr lang="en-US" smtClean="0"/>
              <a:t>Click to edit Master text styles</a:t>
            </a:r>
          </a:p>
        </p:txBody>
      </p:sp>
    </p:spTree>
    <p:extLst>
      <p:ext uri="{BB962C8B-B14F-4D97-AF65-F5344CB8AC3E}">
        <p14:creationId xmlns:p14="http://schemas.microsoft.com/office/powerpoint/2010/main" val="77557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_Business">
    <p:spTree>
      <p:nvGrpSpPr>
        <p:cNvPr id="1" name=""/>
        <p:cNvGrpSpPr/>
        <p:nvPr/>
      </p:nvGrpSpPr>
      <p:grpSpPr>
        <a:xfrm>
          <a:off x="0" y="0"/>
          <a:ext cx="0" cy="0"/>
          <a:chOff x="0" y="0"/>
          <a:chExt cx="0" cy="0"/>
        </a:xfrm>
      </p:grpSpPr>
      <p:pic>
        <p:nvPicPr>
          <p:cNvPr id="6" name="Picture 14" descr="corp_stars-rgb.gif"/>
          <p:cNvPicPr>
            <a:picLocks noChangeAspect="1"/>
          </p:cNvPicPr>
          <p:nvPr/>
        </p:nvPicPr>
        <p:blipFill>
          <a:blip r:embed="rId2">
            <a:extLst>
              <a:ext uri="{28A0092B-C50C-407E-A947-70E740481C1C}">
                <a14:useLocalDpi xmlns:a14="http://schemas.microsoft.com/office/drawing/2010/main" val="0"/>
              </a:ext>
            </a:extLst>
          </a:blip>
          <a:srcRect l="29884"/>
          <a:stretch>
            <a:fillRect/>
          </a:stretch>
        </p:blipFill>
        <p:spPr bwMode="auto">
          <a:xfrm>
            <a:off x="0" y="1295400"/>
            <a:ext cx="2684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aren-1_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6038" y="4595813"/>
            <a:ext cx="7048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AF 0286-rgb.png"/>
          <p:cNvPicPr>
            <a:picLocks noChangeAspect="1"/>
          </p:cNvPicPr>
          <p:nvPr/>
        </p:nvPicPr>
        <p:blipFill>
          <a:blip r:embed="rId2">
            <a:extLst>
              <a:ext uri="{28A0092B-C50C-407E-A947-70E740481C1C}">
                <a14:useLocalDpi xmlns:a14="http://schemas.microsoft.com/office/drawing/2010/main" val="0"/>
              </a:ext>
            </a:extLst>
          </a:blip>
          <a:srcRect l="3098" r="13286"/>
          <a:stretch>
            <a:fillRect/>
          </a:stretch>
        </p:blipFill>
        <p:spPr bwMode="auto">
          <a:xfrm rot="21176971">
            <a:off x="525463" y="2738438"/>
            <a:ext cx="3830637" cy="3054350"/>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auc_male_doc-noshdw-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87235">
            <a:off x="3814763" y="2679700"/>
            <a:ext cx="2111375" cy="2027238"/>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419600" y="5684838"/>
            <a:ext cx="76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defRPr/>
            </a:pPr>
            <a:r>
              <a:rPr lang="en-US" sz="800" b="1" dirty="0" smtClean="0">
                <a:solidFill>
                  <a:srgbClr val="007E7A"/>
                </a:solidFill>
                <a:latin typeface="Sabon" pitchFamily="18" charset="0"/>
              </a:rPr>
              <a:t>Jesus Hao</a:t>
            </a:r>
            <a:r>
              <a:rPr lang="en-US" sz="800" dirty="0" smtClean="0">
                <a:solidFill>
                  <a:srgbClr val="007E7A"/>
                </a:solidFill>
                <a:latin typeface="Sabon" pitchFamily="18" charset="0"/>
              </a:rPr>
              <a:t/>
            </a:r>
            <a:br>
              <a:rPr lang="en-US" sz="800" dirty="0" smtClean="0">
                <a:solidFill>
                  <a:srgbClr val="007E7A"/>
                </a:solidFill>
                <a:latin typeface="Sabon" pitchFamily="18" charset="0"/>
              </a:rPr>
            </a:br>
            <a:r>
              <a:rPr lang="en-US" sz="800" i="1" dirty="0" smtClean="0">
                <a:solidFill>
                  <a:srgbClr val="007E7A"/>
                </a:solidFill>
                <a:latin typeface="Sabon" pitchFamily="18" charset="0"/>
              </a:rPr>
              <a:t>Health Net</a:t>
            </a:r>
          </a:p>
        </p:txBody>
      </p:sp>
      <p:pic>
        <p:nvPicPr>
          <p:cNvPr id="11"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51713" y="63309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p:nvSpPr>
        <p:spPr bwMode="auto">
          <a:xfrm>
            <a:off x="6705600" y="3817938"/>
            <a:ext cx="157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for </a:t>
            </a:r>
          </a:p>
        </p:txBody>
      </p:sp>
      <p:sp>
        <p:nvSpPr>
          <p:cNvPr id="13" name="Rectangle 15"/>
          <p:cNvSpPr>
            <a:spLocks noChangeArrowheads="1"/>
          </p:cNvSpPr>
          <p:nvPr/>
        </p:nvSpPr>
        <p:spPr bwMode="auto">
          <a:xfrm>
            <a:off x="6711950" y="4495800"/>
            <a:ext cx="146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by</a:t>
            </a:r>
          </a:p>
        </p:txBody>
      </p:sp>
      <p:sp>
        <p:nvSpPr>
          <p:cNvPr id="2" name="Title 1"/>
          <p:cNvSpPr>
            <a:spLocks noGrp="1"/>
          </p:cNvSpPr>
          <p:nvPr>
            <p:ph type="ctrTitle"/>
          </p:nvPr>
        </p:nvSpPr>
        <p:spPr>
          <a:xfrm>
            <a:off x="1901952" y="777240"/>
            <a:ext cx="6861048" cy="1399032"/>
          </a:xfrm>
        </p:spPr>
        <p:txBody>
          <a:bodyPr/>
          <a:lstStyle>
            <a:lvl1pPr algn="l">
              <a:lnSpc>
                <a:spcPct val="80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rgbClr val="00796A"/>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 Placeholder 21"/>
          <p:cNvSpPr>
            <a:spLocks noGrp="1"/>
          </p:cNvSpPr>
          <p:nvPr>
            <p:ph type="body" sz="quarter" idx="15"/>
          </p:nvPr>
        </p:nvSpPr>
        <p:spPr>
          <a:xfrm>
            <a:off x="6711950" y="4038600"/>
            <a:ext cx="2127250" cy="457200"/>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16"/>
          </p:nvPr>
        </p:nvSpPr>
        <p:spPr>
          <a:xfrm>
            <a:off x="6711950" y="4715774"/>
            <a:ext cx="2127250" cy="1151626"/>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vl2pPr>
              <a:defRPr lang="en-US" sz="1600" i="1" kern="1200" dirty="0" smtClean="0">
                <a:solidFill>
                  <a:srgbClr val="007E7A"/>
                </a:solidFill>
                <a:latin typeface="Sabon" pitchFamily="18" charset="0"/>
                <a:ea typeface="+mn-ea"/>
                <a:cs typeface="+mn-cs"/>
              </a:defRPr>
            </a:lvl2pPr>
            <a:lvl3pPr>
              <a:defRPr lang="en-US" sz="1600" i="1" kern="1200" dirty="0" smtClean="0">
                <a:solidFill>
                  <a:srgbClr val="007E7A"/>
                </a:solidFill>
                <a:latin typeface="Sabon" pitchFamily="18" charset="0"/>
                <a:ea typeface="+mn-ea"/>
                <a:cs typeface="+mn-cs"/>
              </a:defRPr>
            </a:lvl3pPr>
          </a:lstStyle>
          <a:p>
            <a:pPr lvl="0"/>
            <a:r>
              <a:rPr lang="en-US" smtClean="0"/>
              <a:t>Click to edit Master text styles</a:t>
            </a:r>
          </a:p>
        </p:txBody>
      </p:sp>
    </p:spTree>
    <p:extLst>
      <p:ext uri="{BB962C8B-B14F-4D97-AF65-F5344CB8AC3E}">
        <p14:creationId xmlns:p14="http://schemas.microsoft.com/office/powerpoint/2010/main" val="151145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_Business">
    <p:spTree>
      <p:nvGrpSpPr>
        <p:cNvPr id="1" name=""/>
        <p:cNvGrpSpPr/>
        <p:nvPr/>
      </p:nvGrpSpPr>
      <p:grpSpPr>
        <a:xfrm>
          <a:off x="0" y="0"/>
          <a:ext cx="0" cy="0"/>
          <a:chOff x="0" y="0"/>
          <a:chExt cx="0" cy="0"/>
        </a:xfrm>
      </p:grpSpPr>
      <p:pic>
        <p:nvPicPr>
          <p:cNvPr id="6" name="Picture 14" descr="corp_stars-rgb.gif"/>
          <p:cNvPicPr>
            <a:picLocks noChangeAspect="1"/>
          </p:cNvPicPr>
          <p:nvPr/>
        </p:nvPicPr>
        <p:blipFill>
          <a:blip r:embed="rId2">
            <a:extLst>
              <a:ext uri="{28A0092B-C50C-407E-A947-70E740481C1C}">
                <a14:useLocalDpi xmlns:a14="http://schemas.microsoft.com/office/drawing/2010/main" val="0"/>
              </a:ext>
            </a:extLst>
          </a:blip>
          <a:srcRect l="29884"/>
          <a:stretch>
            <a:fillRect/>
          </a:stretch>
        </p:blipFill>
        <p:spPr bwMode="auto">
          <a:xfrm>
            <a:off x="0" y="1295400"/>
            <a:ext cx="2684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AF 0286-rgb.png"/>
          <p:cNvPicPr>
            <a:picLocks noChangeAspect="1"/>
          </p:cNvPicPr>
          <p:nvPr/>
        </p:nvPicPr>
        <p:blipFill>
          <a:blip r:embed="rId2">
            <a:extLst>
              <a:ext uri="{28A0092B-C50C-407E-A947-70E740481C1C}">
                <a14:useLocalDpi xmlns:a14="http://schemas.microsoft.com/office/drawing/2010/main" val="0"/>
              </a:ext>
            </a:extLst>
          </a:blip>
          <a:srcRect r="-114"/>
          <a:stretch>
            <a:fillRect/>
          </a:stretch>
        </p:blipFill>
        <p:spPr bwMode="auto">
          <a:xfrm rot="20880000">
            <a:off x="482600" y="2867025"/>
            <a:ext cx="3862388" cy="2660650"/>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p:nvSpPr>
        <p:spPr bwMode="auto">
          <a:xfrm>
            <a:off x="3962400" y="5773738"/>
            <a:ext cx="76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defRPr/>
            </a:pPr>
            <a:r>
              <a:rPr lang="en-US" sz="800" b="1" dirty="0" smtClean="0">
                <a:solidFill>
                  <a:srgbClr val="007E7A"/>
                </a:solidFill>
                <a:latin typeface="Sabon" pitchFamily="18" charset="0"/>
              </a:rPr>
              <a:t>Vicki Major</a:t>
            </a:r>
          </a:p>
          <a:p>
            <a:pPr algn="r" eaLnBrk="1" hangingPunct="1">
              <a:defRPr/>
            </a:pPr>
            <a:r>
              <a:rPr lang="en-US" sz="800" i="1" dirty="0" smtClean="0">
                <a:solidFill>
                  <a:srgbClr val="007E7A"/>
                </a:solidFill>
                <a:latin typeface="Sabon" pitchFamily="18" charset="0"/>
              </a:rPr>
              <a:t>Health Net</a:t>
            </a:r>
          </a:p>
        </p:txBody>
      </p:sp>
      <p:pic>
        <p:nvPicPr>
          <p:cNvPr id="9"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51713" y="63309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6705600" y="3817938"/>
            <a:ext cx="157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for </a:t>
            </a:r>
          </a:p>
        </p:txBody>
      </p:sp>
      <p:sp>
        <p:nvSpPr>
          <p:cNvPr id="11" name="Rectangle 13"/>
          <p:cNvSpPr>
            <a:spLocks noChangeArrowheads="1"/>
          </p:cNvSpPr>
          <p:nvPr/>
        </p:nvSpPr>
        <p:spPr bwMode="auto">
          <a:xfrm>
            <a:off x="6711950" y="4495800"/>
            <a:ext cx="146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r>
              <a:rPr lang="en-US" altLang="en-US" sz="1400" b="1" dirty="0" smtClean="0">
                <a:solidFill>
                  <a:srgbClr val="00796A"/>
                </a:solidFill>
                <a:latin typeface="Frutiger 55 Roman" pitchFamily="34" charset="0"/>
              </a:rPr>
              <a:t>Presentation by</a:t>
            </a:r>
          </a:p>
        </p:txBody>
      </p:sp>
      <p:pic>
        <p:nvPicPr>
          <p:cNvPr id="12" name="Picture 14" descr="Asian_fem_doc-cropped-noshado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3290888" y="3103563"/>
            <a:ext cx="2633662" cy="1971675"/>
          </a:xfrm>
          <a:prstGeom prst="rect">
            <a:avLst/>
          </a:prstGeom>
          <a:noFill/>
          <a:ln>
            <a:noFill/>
          </a:ln>
          <a:effectLst>
            <a:outerShdw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Karen-1_rg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959350"/>
            <a:ext cx="4953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1952" y="777240"/>
            <a:ext cx="6861048" cy="1399032"/>
          </a:xfrm>
        </p:spPr>
        <p:txBody>
          <a:bodyPr/>
          <a:lstStyle>
            <a:lvl1pPr algn="l">
              <a:lnSpc>
                <a:spcPct val="80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rgbClr val="00796A"/>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 Placeholder 21"/>
          <p:cNvSpPr>
            <a:spLocks noGrp="1"/>
          </p:cNvSpPr>
          <p:nvPr>
            <p:ph type="body" sz="quarter" idx="15"/>
          </p:nvPr>
        </p:nvSpPr>
        <p:spPr>
          <a:xfrm>
            <a:off x="6711950" y="4038600"/>
            <a:ext cx="2127250" cy="457200"/>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16"/>
          </p:nvPr>
        </p:nvSpPr>
        <p:spPr>
          <a:xfrm>
            <a:off x="6711950" y="4767263"/>
            <a:ext cx="2127250" cy="1151626"/>
          </a:xfrm>
        </p:spPr>
        <p:txBody>
          <a:bodyPr/>
          <a:lstStyle>
            <a:lvl1pPr>
              <a:lnSpc>
                <a:spcPct val="100000"/>
              </a:lnSpc>
              <a:spcAft>
                <a:spcPts val="0"/>
              </a:spcAft>
              <a:defRPr lang="en-US" sz="1600" i="1" kern="1200" dirty="0" smtClean="0">
                <a:solidFill>
                  <a:srgbClr val="007E7A"/>
                </a:solidFill>
                <a:latin typeface="Sabon" pitchFamily="18" charset="0"/>
                <a:ea typeface="+mn-ea"/>
                <a:cs typeface="+mn-cs"/>
              </a:defRPr>
            </a:lvl1pPr>
            <a:lvl2pPr>
              <a:defRPr lang="en-US" sz="1600" i="1" kern="1200" dirty="0" smtClean="0">
                <a:solidFill>
                  <a:srgbClr val="007E7A"/>
                </a:solidFill>
                <a:latin typeface="Sabon" pitchFamily="18" charset="0"/>
                <a:ea typeface="+mn-ea"/>
                <a:cs typeface="+mn-cs"/>
              </a:defRPr>
            </a:lvl2pPr>
            <a:lvl3pPr>
              <a:defRPr lang="en-US" sz="1600" i="1" kern="1200" dirty="0" smtClean="0">
                <a:solidFill>
                  <a:srgbClr val="007E7A"/>
                </a:solidFill>
                <a:latin typeface="Sabon" pitchFamily="18" charset="0"/>
                <a:ea typeface="+mn-ea"/>
                <a:cs typeface="+mn-cs"/>
              </a:defRPr>
            </a:lvl3pPr>
          </a:lstStyle>
          <a:p>
            <a:pPr lvl="0"/>
            <a:r>
              <a:rPr lang="en-US" smtClean="0"/>
              <a:t>Click to edit Master text styles</a:t>
            </a:r>
          </a:p>
        </p:txBody>
      </p:sp>
    </p:spTree>
    <p:extLst>
      <p:ext uri="{BB962C8B-B14F-4D97-AF65-F5344CB8AC3E}">
        <p14:creationId xmlns:p14="http://schemas.microsoft.com/office/powerpoint/2010/main" val="174290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30352"/>
            <a:ext cx="7010400" cy="1143000"/>
          </a:xfrm>
        </p:spPr>
        <p:txBody>
          <a:bodyPr/>
          <a:lstStyle>
            <a:lvl1pPr algn="l">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1965960" y="1676400"/>
            <a:ext cx="7025640" cy="4724400"/>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3"/>
          </p:nvPr>
        </p:nvSpPr>
        <p:spPr>
          <a:xfrm>
            <a:off x="448056" y="3749040"/>
            <a:ext cx="1225296" cy="2194560"/>
          </a:xfrm>
        </p:spPr>
        <p:txBody>
          <a:bodyPr/>
          <a:lstStyle>
            <a:lvl1pPr marL="0" indent="0">
              <a:spcAft>
                <a:spcPts val="0"/>
              </a:spcAft>
              <a:defRPr lang="en-US" sz="1200" i="0" kern="1200" baseline="0" dirty="0">
                <a:solidFill>
                  <a:srgbClr val="00796A"/>
                </a:solidFill>
                <a:latin typeface="Frutiger 55 Roman" pitchFamily="34" charset="0"/>
                <a:ea typeface="+mn-ea"/>
                <a:cs typeface="+mn-cs"/>
              </a:defRPr>
            </a:lvl1pPr>
          </a:lstStyle>
          <a:p>
            <a:pPr lvl="0"/>
            <a:r>
              <a:rPr lang="en-US" smtClean="0"/>
              <a:t>Click to edit Master text styles</a:t>
            </a:r>
          </a:p>
        </p:txBody>
      </p:sp>
      <p:sp>
        <p:nvSpPr>
          <p:cNvPr id="6" name="Date Placeholder 8"/>
          <p:cNvSpPr>
            <a:spLocks noGrp="1"/>
          </p:cNvSpPr>
          <p:nvPr>
            <p:ph type="dt" sz="half" idx="14"/>
          </p:nvPr>
        </p:nvSpPr>
        <p:spPr/>
        <p:txBody>
          <a:bodyPr/>
          <a:lstStyle>
            <a:lvl1pPr>
              <a:defRPr/>
            </a:lvl1pPr>
          </a:lstStyle>
          <a:p>
            <a:pPr>
              <a:defRPr/>
            </a:pPr>
            <a:fld id="{12ADC124-E789-42B3-AFE6-F69B6AC8C67E}" type="datetime1">
              <a:rPr lang="en-US" smtClean="0"/>
              <a:pPr>
                <a:defRPr/>
              </a:pPr>
              <a:t>8/15/2019</a:t>
            </a:fld>
            <a:endParaRPr lang="en-US" dirty="0">
              <a:solidFill>
                <a:srgbClr val="A6A6A6"/>
              </a:solidFill>
            </a:endParaRPr>
          </a:p>
        </p:txBody>
      </p:sp>
      <p:sp>
        <p:nvSpPr>
          <p:cNvPr id="7" name="Slide Number Placeholder 9"/>
          <p:cNvSpPr>
            <a:spLocks noGrp="1"/>
          </p:cNvSpPr>
          <p:nvPr>
            <p:ph type="sldNum" sz="quarter" idx="15"/>
          </p:nvPr>
        </p:nvSpPr>
        <p:spPr/>
        <p:txBody>
          <a:bodyPr/>
          <a:lstStyle>
            <a:lvl1pPr>
              <a:defRPr/>
            </a:lvl1pPr>
          </a:lstStyle>
          <a:p>
            <a:pPr>
              <a:defRPr/>
            </a:pPr>
            <a:fld id="{E36BE572-859F-4EA8-85EE-BDF2B2F65085}" type="slidenum">
              <a:rPr lang="en-US"/>
              <a:pPr>
                <a:defRPr/>
              </a:pPr>
              <a:t>‹#›</a:t>
            </a:fld>
            <a:endParaRPr lang="en-US" dirty="0"/>
          </a:p>
        </p:txBody>
      </p:sp>
      <p:sp>
        <p:nvSpPr>
          <p:cNvPr id="8" name="Footer Placeholder 10"/>
          <p:cNvSpPr>
            <a:spLocks noGrp="1"/>
          </p:cNvSpPr>
          <p:nvPr>
            <p:ph type="ftr" sz="quarter" idx="16"/>
          </p:nvPr>
        </p:nvSpPr>
        <p:spPr/>
        <p:txBody>
          <a:bodyPr/>
          <a:lstStyle>
            <a:lvl1pPr>
              <a:defRPr/>
            </a:lvl1pPr>
          </a:lstStyle>
          <a:p>
            <a:pPr>
              <a:defRPr/>
            </a:pPr>
            <a:r>
              <a:rPr lang="en-US" dirty="0"/>
              <a:t>Corporate Presentation</a:t>
            </a:r>
          </a:p>
        </p:txBody>
      </p:sp>
    </p:spTree>
    <p:extLst>
      <p:ext uri="{BB962C8B-B14F-4D97-AF65-F5344CB8AC3E}">
        <p14:creationId xmlns:p14="http://schemas.microsoft.com/office/powerpoint/2010/main" val="41648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5" name="Footer Placeholder 4"/>
          <p:cNvSpPr>
            <a:spLocks noGrp="1"/>
          </p:cNvSpPr>
          <p:nvPr>
            <p:ph type="ftr" sz="quarter" idx="11"/>
          </p:nvPr>
        </p:nvSpPr>
        <p:spPr/>
        <p:txBody>
          <a:bodyPr/>
          <a:lstStyle/>
          <a:p>
            <a:pPr>
              <a:defRPr/>
            </a:pPr>
            <a:r>
              <a:rPr lang="en-US" dirty="0" smtClean="0"/>
              <a:t>Corporate Presentation</a:t>
            </a:r>
            <a:endParaRPr lang="en-US" dirty="0"/>
          </a:p>
        </p:txBody>
      </p:sp>
      <p:sp>
        <p:nvSpPr>
          <p:cNvPr id="6" name="Slide Number Placeholder 5"/>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89103362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pic>
        <p:nvPicPr>
          <p:cNvPr id="4"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828800" y="1778000"/>
            <a:ext cx="5807076" cy="4394200"/>
          </a:xfrm>
        </p:spPr>
        <p:txBody>
          <a:bodyPr/>
          <a:lstStyle>
            <a:lvl1pPr>
              <a:lnSpc>
                <a:spcPts val="1760"/>
              </a:lnSpc>
              <a:spcAft>
                <a:spcPts val="0"/>
              </a:spcAft>
              <a:defRPr lang="en-US" sz="1600" kern="1200" dirty="0" smtClean="0">
                <a:solidFill>
                  <a:schemeClr val="tx1"/>
                </a:solidFill>
                <a:latin typeface="Frutiger 45 Light" pitchFamily="34" charset="0"/>
                <a:ea typeface="+mn-ea"/>
                <a:cs typeface="+mn-cs"/>
              </a:defRPr>
            </a:lvl1pPr>
            <a:lvl5pPr>
              <a:buNone/>
              <a:defRPr/>
            </a:lvl5pPr>
          </a:lstStyle>
          <a:p>
            <a:pPr lvl="0"/>
            <a:r>
              <a:rPr lang="en-US" smtClean="0"/>
              <a:t>Click to edit Master text styles</a:t>
            </a:r>
          </a:p>
        </p:txBody>
      </p:sp>
      <p:sp>
        <p:nvSpPr>
          <p:cNvPr id="2" name="Title 1"/>
          <p:cNvSpPr>
            <a:spLocks noGrp="1"/>
          </p:cNvSpPr>
          <p:nvPr>
            <p:ph type="title"/>
          </p:nvPr>
        </p:nvSpPr>
        <p:spPr>
          <a:xfrm>
            <a:off x="457200" y="530352"/>
            <a:ext cx="8534400" cy="1143000"/>
          </a:xfrm>
        </p:spPr>
        <p:txBody>
          <a:bodyPr/>
          <a:lstStyle>
            <a:lvl1pPr algn="l">
              <a:lnSpc>
                <a:spcPct val="80000"/>
              </a:lnSpc>
              <a:defRPr sz="30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59D48-6C71-4E92-84B4-FE9F4A3E1668}" type="datetime1">
              <a:rPr lang="en-US" smtClean="0"/>
              <a:pPr>
                <a:defRPr/>
              </a:pPr>
              <a:t>8/15/2019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Corporate Presentation</a:t>
            </a:r>
          </a:p>
        </p:txBody>
      </p:sp>
      <p:sp>
        <p:nvSpPr>
          <p:cNvPr id="7" name="Slide Number Placeholder 5"/>
          <p:cNvSpPr>
            <a:spLocks noGrp="1"/>
          </p:cNvSpPr>
          <p:nvPr>
            <p:ph type="sldNum" sz="quarter" idx="12"/>
          </p:nvPr>
        </p:nvSpPr>
        <p:spPr/>
        <p:txBody>
          <a:bodyPr/>
          <a:lstStyle>
            <a:lvl1pPr>
              <a:defRPr/>
            </a:lvl1pPr>
          </a:lstStyle>
          <a:p>
            <a:pPr>
              <a:defRPr/>
            </a:pPr>
            <a:fld id="{0E975A4A-A928-47BD-B704-6257687958EA}" type="slidenum">
              <a:rPr lang="en-US"/>
              <a:pPr>
                <a:defRPr/>
              </a:pPr>
              <a:t>‹#›</a:t>
            </a:fld>
            <a:endParaRPr lang="en-US" dirty="0"/>
          </a:p>
        </p:txBody>
      </p:sp>
    </p:spTree>
    <p:extLst>
      <p:ext uri="{BB962C8B-B14F-4D97-AF65-F5344CB8AC3E}">
        <p14:creationId xmlns:p14="http://schemas.microsoft.com/office/powerpoint/2010/main" val="262479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mension">
    <p:spTree>
      <p:nvGrpSpPr>
        <p:cNvPr id="1" name=""/>
        <p:cNvGrpSpPr/>
        <p:nvPr/>
      </p:nvGrpSpPr>
      <p:grpSpPr>
        <a:xfrm>
          <a:off x="0" y="0"/>
          <a:ext cx="0" cy="0"/>
          <a:chOff x="0" y="0"/>
          <a:chExt cx="0" cy="0"/>
        </a:xfrm>
      </p:grpSpPr>
      <p:sp>
        <p:nvSpPr>
          <p:cNvPr id="5" name="Line 14"/>
          <p:cNvSpPr>
            <a:spLocks noChangeShapeType="1"/>
          </p:cNvSpPr>
          <p:nvPr/>
        </p:nvSpPr>
        <p:spPr bwMode="auto">
          <a:xfrm rot="10800000" flipH="1">
            <a:off x="549275" y="5811838"/>
            <a:ext cx="7985125" cy="0"/>
          </a:xfrm>
          <a:prstGeom prst="line">
            <a:avLst/>
          </a:prstGeom>
          <a:noFill/>
          <a:ln w="38100" cap="rnd">
            <a:solidFill>
              <a:srgbClr val="666666"/>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6" name="Line 15"/>
          <p:cNvSpPr>
            <a:spLocks noChangeShapeType="1"/>
          </p:cNvSpPr>
          <p:nvPr/>
        </p:nvSpPr>
        <p:spPr bwMode="auto">
          <a:xfrm>
            <a:off x="4694238" y="5864225"/>
            <a:ext cx="0" cy="674688"/>
          </a:xfrm>
          <a:prstGeom prst="line">
            <a:avLst/>
          </a:prstGeom>
          <a:noFill/>
          <a:ln w="38100" cap="rnd">
            <a:solidFill>
              <a:srgbClr val="666666"/>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pic>
        <p:nvPicPr>
          <p:cNvPr id="7"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3"/>
          <p:cNvSpPr>
            <a:spLocks noGrp="1"/>
          </p:cNvSpPr>
          <p:nvPr>
            <p:ph type="pic" sz="quarter" idx="15"/>
          </p:nvPr>
        </p:nvSpPr>
        <p:spPr>
          <a:xfrm>
            <a:off x="4267199" y="1562100"/>
            <a:ext cx="4149725" cy="3695700"/>
          </a:xfrm>
          <a:solidFill>
            <a:schemeClr val="bg1">
              <a:lumMod val="85000"/>
            </a:schemeClr>
          </a:solidFill>
        </p:spPr>
        <p:txBody>
          <a:bodyPr rtlCol="0">
            <a:noAutofit/>
          </a:bodyPr>
          <a:lstStyle/>
          <a:p>
            <a:pPr lvl="0"/>
            <a:r>
              <a:rPr lang="en-US" noProof="0" dirty="0" smtClean="0"/>
              <a:t>Click icon to add picture</a:t>
            </a:r>
            <a:endParaRPr lang="en-US" noProof="0" dirty="0"/>
          </a:p>
        </p:txBody>
      </p:sp>
      <p:sp>
        <p:nvSpPr>
          <p:cNvPr id="2" name="Title 1"/>
          <p:cNvSpPr>
            <a:spLocks noGrp="1"/>
          </p:cNvSpPr>
          <p:nvPr>
            <p:ph type="title"/>
          </p:nvPr>
        </p:nvSpPr>
        <p:spPr>
          <a:xfrm>
            <a:off x="628650" y="685800"/>
            <a:ext cx="8362950" cy="762000"/>
          </a:xfrm>
        </p:spPr>
        <p:txBody>
          <a:bodyPr/>
          <a:lstStyle>
            <a:lvl1pPr algn="l">
              <a:lnSpc>
                <a:spcPct val="80000"/>
              </a:lnSpc>
              <a:defRPr sz="3000" b="0" i="0" baseline="0"/>
            </a:lvl1pPr>
          </a:lstStyle>
          <a:p>
            <a:r>
              <a:rPr lang="en-US" smtClean="0"/>
              <a:t>Click to edit Master title style</a:t>
            </a:r>
            <a:endParaRPr lang="en-US" dirty="0"/>
          </a:p>
        </p:txBody>
      </p:sp>
      <p:sp>
        <p:nvSpPr>
          <p:cNvPr id="23" name="Text Placeholder 22"/>
          <p:cNvSpPr>
            <a:spLocks noGrp="1"/>
          </p:cNvSpPr>
          <p:nvPr>
            <p:ph type="body" sz="quarter" idx="10"/>
          </p:nvPr>
        </p:nvSpPr>
        <p:spPr>
          <a:xfrm>
            <a:off x="628650" y="1600200"/>
            <a:ext cx="3500437" cy="3657600"/>
          </a:xfrm>
        </p:spPr>
        <p:txBody>
          <a:bodyPr/>
          <a:lstStyle>
            <a:lvl1pPr>
              <a:lnSpc>
                <a:spcPct val="100000"/>
              </a:lnSpc>
              <a:spcBef>
                <a:spcPts val="600"/>
              </a:spcBef>
              <a:spcAft>
                <a:spcPts val="0"/>
              </a:spcAft>
              <a:defRPr/>
            </a:lvl1pPr>
            <a:lvl2pPr marL="173736" indent="-173736">
              <a:lnSpc>
                <a:spcPct val="100000"/>
              </a:lnSpc>
              <a:spcBef>
                <a:spcPts val="634"/>
              </a:spcBef>
              <a:buClr>
                <a:schemeClr val="tx2"/>
              </a:buClr>
              <a:buSzPct val="125000"/>
              <a:buFont typeface="Arial" pitchFamily="34" charset="0"/>
              <a:buChar char="•"/>
              <a:defRPr lang="en-US" sz="1600" i="0" kern="1200" dirty="0" smtClean="0">
                <a:solidFill>
                  <a:srgbClr val="333333"/>
                </a:solidFill>
                <a:latin typeface="Frutiger 55 Roman" pitchFamily="34" charset="0"/>
                <a:ea typeface="+mn-ea"/>
                <a:cs typeface="+mn-cs"/>
              </a:defRPr>
            </a:lvl2pPr>
            <a:lvl4pPr>
              <a:lnSpc>
                <a:spcPct val="100000"/>
              </a:lnSpc>
              <a:spcBef>
                <a:spcPts val="634"/>
              </a:spcBef>
              <a:defRPr baseline="0">
                <a:latin typeface="Frutiger 55 Roman" pitchFamily="34" charset="0"/>
              </a:defRPr>
            </a:lvl4pPr>
          </a:lstStyle>
          <a:p>
            <a:pPr lvl="0"/>
            <a:r>
              <a:rPr lang="en-US" smtClean="0"/>
              <a:t>Click to edit Master text styles</a:t>
            </a:r>
          </a:p>
          <a:p>
            <a:pPr lvl="1"/>
            <a:r>
              <a:rPr lang="en-US" smtClean="0"/>
              <a:t>Second level</a:t>
            </a:r>
          </a:p>
          <a:p>
            <a:pPr lvl="2"/>
            <a:r>
              <a:rPr lang="en-US" smtClean="0"/>
              <a:t>Third level</a:t>
            </a:r>
          </a:p>
        </p:txBody>
      </p:sp>
      <p:sp>
        <p:nvSpPr>
          <p:cNvPr id="8" name="Date Placeholder 11"/>
          <p:cNvSpPr>
            <a:spLocks noGrp="1"/>
          </p:cNvSpPr>
          <p:nvPr>
            <p:ph type="dt" sz="half" idx="16"/>
          </p:nvPr>
        </p:nvSpPr>
        <p:spPr/>
        <p:txBody>
          <a:bodyPr/>
          <a:lstStyle>
            <a:lvl1pPr>
              <a:defRPr/>
            </a:lvl1pPr>
          </a:lstStyle>
          <a:p>
            <a:pPr>
              <a:defRPr/>
            </a:pPr>
            <a:fld id="{FCF34884-7C49-463C-BF2F-128790F0E193}" type="datetime1">
              <a:rPr lang="en-US" smtClean="0"/>
              <a:pPr>
                <a:defRPr/>
              </a:pPr>
              <a:t>8/15/2019</a:t>
            </a:fld>
            <a:endParaRPr lang="en-US" dirty="0">
              <a:solidFill>
                <a:srgbClr val="A6A6A6"/>
              </a:solidFill>
            </a:endParaRPr>
          </a:p>
        </p:txBody>
      </p:sp>
      <p:sp>
        <p:nvSpPr>
          <p:cNvPr id="9" name="Slide Number Placeholder 12"/>
          <p:cNvSpPr>
            <a:spLocks noGrp="1"/>
          </p:cNvSpPr>
          <p:nvPr>
            <p:ph type="sldNum" sz="quarter" idx="17"/>
          </p:nvPr>
        </p:nvSpPr>
        <p:spPr/>
        <p:txBody>
          <a:bodyPr/>
          <a:lstStyle>
            <a:lvl1pPr>
              <a:defRPr/>
            </a:lvl1pPr>
          </a:lstStyle>
          <a:p>
            <a:pPr>
              <a:defRPr/>
            </a:pPr>
            <a:fld id="{E75EB54C-D6FD-4500-AF98-FAB6ED50A9B7}" type="slidenum">
              <a:rPr lang="en-US"/>
              <a:pPr>
                <a:defRPr/>
              </a:pPr>
              <a:t>‹#›</a:t>
            </a:fld>
            <a:endParaRPr lang="en-US" dirty="0"/>
          </a:p>
        </p:txBody>
      </p:sp>
      <p:sp>
        <p:nvSpPr>
          <p:cNvPr id="10" name="Footer Placeholder 13"/>
          <p:cNvSpPr>
            <a:spLocks noGrp="1"/>
          </p:cNvSpPr>
          <p:nvPr>
            <p:ph type="ftr" sz="quarter" idx="18"/>
          </p:nvPr>
        </p:nvSpPr>
        <p:spPr/>
        <p:txBody>
          <a:bodyPr/>
          <a:lstStyle>
            <a:lvl1pPr>
              <a:defRPr/>
            </a:lvl1pPr>
          </a:lstStyle>
          <a:p>
            <a:pPr>
              <a:defRPr/>
            </a:pPr>
            <a:r>
              <a:rPr lang="en-US" dirty="0"/>
              <a:t>Corporate Presentation</a:t>
            </a:r>
          </a:p>
        </p:txBody>
      </p:sp>
    </p:spTree>
    <p:extLst>
      <p:ext uri="{BB962C8B-B14F-4D97-AF65-F5344CB8AC3E}">
        <p14:creationId xmlns:p14="http://schemas.microsoft.com/office/powerpoint/2010/main" val="178838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8056" y="530352"/>
            <a:ext cx="83058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267200" cy="4221163"/>
          </a:xfrm>
        </p:spPr>
        <p:txBody>
          <a:bodyPr/>
          <a:lstStyle>
            <a:lvl1pPr>
              <a:lnSpc>
                <a:spcPct val="110000"/>
              </a:lnSpc>
              <a:spcBef>
                <a:spcPts val="960"/>
              </a:spcBef>
              <a:spcAft>
                <a:spcPts val="0"/>
              </a:spcAft>
              <a:defRPr sz="1600"/>
            </a:lvl1pPr>
            <a:lvl2pPr marL="0" indent="0">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905000"/>
            <a:ext cx="3810000" cy="4221163"/>
          </a:xfrm>
        </p:spPr>
        <p:txBody>
          <a:bodyPr/>
          <a:lstStyle>
            <a:lvl1pPr>
              <a:lnSpc>
                <a:spcPct val="110000"/>
              </a:lnSpc>
              <a:spcBef>
                <a:spcPts val="960"/>
              </a:spcBef>
              <a:spcAft>
                <a:spcPts val="0"/>
              </a:spcAft>
              <a:defRPr sz="1600"/>
            </a:lvl1pPr>
            <a:lvl2pPr marL="0" indent="0">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5B55608-5FDC-411A-993E-065A11D5CB68}" type="datetime1">
              <a:rPr lang="en-US" smtClean="0"/>
              <a:pPr>
                <a:defRPr/>
              </a:pPr>
              <a:t>8/15/2019</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a:t>Corporate Presentation</a:t>
            </a:r>
          </a:p>
        </p:txBody>
      </p:sp>
      <p:sp>
        <p:nvSpPr>
          <p:cNvPr id="8" name="Slide Number Placeholder 6"/>
          <p:cNvSpPr>
            <a:spLocks noGrp="1"/>
          </p:cNvSpPr>
          <p:nvPr>
            <p:ph type="sldNum" sz="quarter" idx="12"/>
          </p:nvPr>
        </p:nvSpPr>
        <p:spPr/>
        <p:txBody>
          <a:bodyPr/>
          <a:lstStyle>
            <a:lvl1pPr>
              <a:defRPr/>
            </a:lvl1pPr>
          </a:lstStyle>
          <a:p>
            <a:pPr>
              <a:defRPr/>
            </a:pPr>
            <a:fld id="{5337B0C2-2477-495A-BAC9-12AB516CABA0}" type="slidenum">
              <a:rPr lang="en-US"/>
              <a:pPr>
                <a:defRPr/>
              </a:pPr>
              <a:t>‹#›</a:t>
            </a:fld>
            <a:endParaRPr lang="en-US" dirty="0"/>
          </a:p>
        </p:txBody>
      </p:sp>
    </p:spTree>
    <p:extLst>
      <p:ext uri="{BB962C8B-B14F-4D97-AF65-F5344CB8AC3E}">
        <p14:creationId xmlns:p14="http://schemas.microsoft.com/office/powerpoint/2010/main" val="306054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530352"/>
            <a:ext cx="8382000" cy="1143000"/>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A020DC86-DD17-483E-ACE0-27C46AC3718F}" type="datetime1">
              <a:rPr lang="en-US" smtClean="0"/>
              <a:pPr>
                <a:defRPr/>
              </a:pPr>
              <a:t>8/15/2019</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t>Corporate Presentation</a:t>
            </a:r>
          </a:p>
        </p:txBody>
      </p:sp>
      <p:sp>
        <p:nvSpPr>
          <p:cNvPr id="6" name="Slide Number Placeholder 4"/>
          <p:cNvSpPr>
            <a:spLocks noGrp="1"/>
          </p:cNvSpPr>
          <p:nvPr>
            <p:ph type="sldNum" sz="quarter" idx="12"/>
          </p:nvPr>
        </p:nvSpPr>
        <p:spPr/>
        <p:txBody>
          <a:bodyPr/>
          <a:lstStyle>
            <a:lvl1pPr>
              <a:defRPr/>
            </a:lvl1pPr>
          </a:lstStyle>
          <a:p>
            <a:pPr>
              <a:defRPr/>
            </a:pPr>
            <a:fld id="{66378AD2-3D58-4F6B-880E-BDA2D319F2C1}" type="slidenum">
              <a:rPr lang="en-US"/>
              <a:pPr>
                <a:defRPr/>
              </a:pPr>
              <a:t>‹#›</a:t>
            </a:fld>
            <a:endParaRPr lang="en-US" dirty="0"/>
          </a:p>
        </p:txBody>
      </p:sp>
    </p:spTree>
    <p:extLst>
      <p:ext uri="{BB962C8B-B14F-4D97-AF65-F5344CB8AC3E}">
        <p14:creationId xmlns:p14="http://schemas.microsoft.com/office/powerpoint/2010/main" val="61536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4"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530352"/>
            <a:ext cx="8382000" cy="1143000"/>
          </a:xfrm>
        </p:spPr>
        <p:txBody>
          <a:bodyPr/>
          <a:lstStyle/>
          <a:p>
            <a:r>
              <a:rPr lang="en-US" smtClean="0"/>
              <a:t>Click to edit Master title style</a:t>
            </a:r>
            <a:endParaRPr lang="en-US" dirty="0"/>
          </a:p>
        </p:txBody>
      </p:sp>
      <p:sp>
        <p:nvSpPr>
          <p:cNvPr id="7" name="Chart Placeholder 6"/>
          <p:cNvSpPr>
            <a:spLocks noGrp="1"/>
          </p:cNvSpPr>
          <p:nvPr>
            <p:ph type="chart" sz="quarter" idx="13"/>
          </p:nvPr>
        </p:nvSpPr>
        <p:spPr>
          <a:xfrm>
            <a:off x="381000" y="1676400"/>
            <a:ext cx="8974138" cy="3929063"/>
          </a:xfrm>
        </p:spPr>
        <p:txBody>
          <a:bodyPr rtlCol="0">
            <a:noAutofit/>
          </a:bodyPr>
          <a:lstStyle/>
          <a:p>
            <a:pPr lvl="0"/>
            <a:r>
              <a:rPr lang="en-US" noProof="0" dirty="0" smtClean="0"/>
              <a:t>Click icon to add chart</a:t>
            </a:r>
            <a:endParaRPr lang="en-US" noProof="0" dirty="0"/>
          </a:p>
        </p:txBody>
      </p:sp>
      <p:sp>
        <p:nvSpPr>
          <p:cNvPr id="5" name="Date Placeholder 2"/>
          <p:cNvSpPr>
            <a:spLocks noGrp="1"/>
          </p:cNvSpPr>
          <p:nvPr>
            <p:ph type="dt" sz="half" idx="14"/>
          </p:nvPr>
        </p:nvSpPr>
        <p:spPr/>
        <p:txBody>
          <a:bodyPr/>
          <a:lstStyle>
            <a:lvl1pPr>
              <a:defRPr/>
            </a:lvl1pPr>
          </a:lstStyle>
          <a:p>
            <a:pPr>
              <a:defRPr/>
            </a:pPr>
            <a:fld id="{F9F02E34-D100-439A-8CBA-2CDF557E914E}" type="datetime1">
              <a:rPr lang="en-US" smtClean="0"/>
              <a:pPr>
                <a:defRPr/>
              </a:pPr>
              <a:t>8/15/2019</a:t>
            </a:fld>
            <a:endParaRPr lang="en-US" dirty="0"/>
          </a:p>
        </p:txBody>
      </p:sp>
      <p:sp>
        <p:nvSpPr>
          <p:cNvPr id="6" name="Footer Placeholder 3"/>
          <p:cNvSpPr>
            <a:spLocks noGrp="1"/>
          </p:cNvSpPr>
          <p:nvPr>
            <p:ph type="ftr" sz="quarter" idx="15"/>
          </p:nvPr>
        </p:nvSpPr>
        <p:spPr/>
        <p:txBody>
          <a:bodyPr/>
          <a:lstStyle>
            <a:lvl1pPr>
              <a:defRPr/>
            </a:lvl1pPr>
          </a:lstStyle>
          <a:p>
            <a:pPr>
              <a:defRPr/>
            </a:pPr>
            <a:r>
              <a:rPr lang="en-US" dirty="0"/>
              <a:t>Corporate Presentation</a:t>
            </a:r>
          </a:p>
        </p:txBody>
      </p:sp>
      <p:sp>
        <p:nvSpPr>
          <p:cNvPr id="8" name="Slide Number Placeholder 4"/>
          <p:cNvSpPr>
            <a:spLocks noGrp="1"/>
          </p:cNvSpPr>
          <p:nvPr>
            <p:ph type="sldNum" sz="quarter" idx="16"/>
          </p:nvPr>
        </p:nvSpPr>
        <p:spPr/>
        <p:txBody>
          <a:bodyPr/>
          <a:lstStyle>
            <a:lvl1pPr>
              <a:defRPr/>
            </a:lvl1pPr>
          </a:lstStyle>
          <a:p>
            <a:pPr>
              <a:defRPr/>
            </a:pPr>
            <a:fld id="{4F42EFEF-A60B-4235-B5BE-780058D4EA38}" type="slidenum">
              <a:rPr lang="en-US"/>
              <a:pPr>
                <a:defRPr/>
              </a:pPr>
              <a:t>‹#›</a:t>
            </a:fld>
            <a:endParaRPr lang="en-US" dirty="0"/>
          </a:p>
        </p:txBody>
      </p:sp>
    </p:spTree>
    <p:extLst>
      <p:ext uri="{BB962C8B-B14F-4D97-AF65-F5344CB8AC3E}">
        <p14:creationId xmlns:p14="http://schemas.microsoft.com/office/powerpoint/2010/main" val="656388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idebar, Table">
    <p:spTree>
      <p:nvGrpSpPr>
        <p:cNvPr id="1" name=""/>
        <p:cNvGrpSpPr/>
        <p:nvPr/>
      </p:nvGrpSpPr>
      <p:grpSpPr>
        <a:xfrm>
          <a:off x="0" y="0"/>
          <a:ext cx="0" cy="0"/>
          <a:chOff x="0" y="0"/>
          <a:chExt cx="0" cy="0"/>
        </a:xfrm>
      </p:grpSpPr>
      <p:pic>
        <p:nvPicPr>
          <p:cNvPr id="5"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able Placeholder 8"/>
          <p:cNvSpPr>
            <a:spLocks noGrp="1"/>
          </p:cNvSpPr>
          <p:nvPr>
            <p:ph type="tbl" sz="quarter" idx="14"/>
          </p:nvPr>
        </p:nvSpPr>
        <p:spPr>
          <a:xfrm>
            <a:off x="2667000" y="1828800"/>
            <a:ext cx="6019800" cy="3657600"/>
          </a:xfrm>
        </p:spPr>
        <p:txBody>
          <a:bodyPr rtlCol="0">
            <a:noAutofit/>
          </a:bodyPr>
          <a:lstStyle/>
          <a:p>
            <a:pPr lvl="0"/>
            <a:r>
              <a:rPr lang="en-US" noProof="0" dirty="0" smtClean="0"/>
              <a:t>Click icon to add table</a:t>
            </a:r>
            <a:endParaRPr lang="en-US" noProof="0" dirty="0"/>
          </a:p>
        </p:txBody>
      </p:sp>
      <p:sp>
        <p:nvSpPr>
          <p:cNvPr id="2" name="Title 1"/>
          <p:cNvSpPr>
            <a:spLocks noGrp="1"/>
          </p:cNvSpPr>
          <p:nvPr>
            <p:ph type="title"/>
          </p:nvPr>
        </p:nvSpPr>
        <p:spPr>
          <a:xfrm>
            <a:off x="2667000" y="533400"/>
            <a:ext cx="6324600" cy="1143000"/>
          </a:xfrm>
        </p:spPr>
        <p:txBody>
          <a:bodyPr/>
          <a:lstStyle/>
          <a:p>
            <a:r>
              <a:rPr lang="en-US" smtClean="0"/>
              <a:t>Click to edit Master title style</a:t>
            </a:r>
            <a:endParaRPr lang="en-US" dirty="0"/>
          </a:p>
        </p:txBody>
      </p:sp>
      <p:sp>
        <p:nvSpPr>
          <p:cNvPr id="6" name="Text Placeholder 14"/>
          <p:cNvSpPr>
            <a:spLocks noGrp="1"/>
          </p:cNvSpPr>
          <p:nvPr>
            <p:ph type="body" sz="quarter" idx="13"/>
          </p:nvPr>
        </p:nvSpPr>
        <p:spPr>
          <a:xfrm>
            <a:off x="448056" y="3749040"/>
            <a:ext cx="1225296" cy="2194560"/>
          </a:xfrm>
        </p:spPr>
        <p:txBody>
          <a:bodyPr/>
          <a:lstStyle>
            <a:lvl1pPr marL="0" indent="0">
              <a:spcAft>
                <a:spcPts val="0"/>
              </a:spcAft>
              <a:defRPr lang="en-US" sz="1200" i="0" kern="1200" baseline="0" dirty="0">
                <a:solidFill>
                  <a:srgbClr val="00796A"/>
                </a:solidFill>
                <a:latin typeface="Frutiger 55 Roman" pitchFamily="34" charset="0"/>
                <a:ea typeface="+mn-ea"/>
                <a:cs typeface="+mn-cs"/>
              </a:defRPr>
            </a:lvl1pPr>
          </a:lstStyle>
          <a:p>
            <a:pPr lvl="0"/>
            <a:r>
              <a:rPr lang="en-US" smtClean="0"/>
              <a:t>Click to edit Master text styles</a:t>
            </a:r>
          </a:p>
        </p:txBody>
      </p:sp>
      <p:sp>
        <p:nvSpPr>
          <p:cNvPr id="7" name="Date Placeholder 2"/>
          <p:cNvSpPr>
            <a:spLocks noGrp="1"/>
          </p:cNvSpPr>
          <p:nvPr>
            <p:ph type="dt" sz="half" idx="15"/>
          </p:nvPr>
        </p:nvSpPr>
        <p:spPr/>
        <p:txBody>
          <a:bodyPr/>
          <a:lstStyle>
            <a:lvl1pPr>
              <a:defRPr/>
            </a:lvl1pPr>
          </a:lstStyle>
          <a:p>
            <a:pPr>
              <a:defRPr/>
            </a:pPr>
            <a:fld id="{D44DD040-FDA5-4A91-A754-1DD4E1C608B0}" type="datetime1">
              <a:rPr lang="en-US" smtClean="0"/>
              <a:pPr>
                <a:defRPr/>
              </a:pPr>
              <a:t>8/15/2019</a:t>
            </a:fld>
            <a:endParaRPr lang="en-US" dirty="0"/>
          </a:p>
        </p:txBody>
      </p:sp>
      <p:sp>
        <p:nvSpPr>
          <p:cNvPr id="8" name="Footer Placeholder 3"/>
          <p:cNvSpPr>
            <a:spLocks noGrp="1"/>
          </p:cNvSpPr>
          <p:nvPr>
            <p:ph type="ftr" sz="quarter" idx="16"/>
          </p:nvPr>
        </p:nvSpPr>
        <p:spPr/>
        <p:txBody>
          <a:bodyPr/>
          <a:lstStyle>
            <a:lvl1pPr>
              <a:defRPr/>
            </a:lvl1pPr>
          </a:lstStyle>
          <a:p>
            <a:pPr>
              <a:defRPr/>
            </a:pPr>
            <a:r>
              <a:rPr lang="en-US" dirty="0"/>
              <a:t>Corporate Presentation</a:t>
            </a:r>
          </a:p>
        </p:txBody>
      </p:sp>
      <p:sp>
        <p:nvSpPr>
          <p:cNvPr id="10" name="Slide Number Placeholder 4"/>
          <p:cNvSpPr>
            <a:spLocks noGrp="1"/>
          </p:cNvSpPr>
          <p:nvPr>
            <p:ph type="sldNum" sz="quarter" idx="17"/>
          </p:nvPr>
        </p:nvSpPr>
        <p:spPr/>
        <p:txBody>
          <a:bodyPr/>
          <a:lstStyle>
            <a:lvl1pPr>
              <a:defRPr/>
            </a:lvl1pPr>
          </a:lstStyle>
          <a:p>
            <a:pPr>
              <a:defRPr/>
            </a:pPr>
            <a:fld id="{041F1F26-47AA-4B16-982F-483317CA8E4F}" type="slidenum">
              <a:rPr lang="en-US"/>
              <a:pPr>
                <a:defRPr/>
              </a:pPr>
              <a:t>‹#›</a:t>
            </a:fld>
            <a:endParaRPr lang="en-US" dirty="0"/>
          </a:p>
        </p:txBody>
      </p:sp>
    </p:spTree>
    <p:extLst>
      <p:ext uri="{BB962C8B-B14F-4D97-AF65-F5344CB8AC3E}">
        <p14:creationId xmlns:p14="http://schemas.microsoft.com/office/powerpoint/2010/main" val="1889821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pic>
        <p:nvPicPr>
          <p:cNvPr id="4" name="Picture 34" descr="HealthNetlogonotag"/>
          <p:cNvPicPr>
            <a:picLocks noChangeAspect="1" noChangeArrowheads="1"/>
          </p:cNvPicPr>
          <p:nvPr/>
        </p:nvPicPr>
        <p:blipFill>
          <a:blip r:embed="rId2">
            <a:extLst>
              <a:ext uri="{28A0092B-C50C-407E-A947-70E740481C1C}">
                <a14:useLocalDpi xmlns:a14="http://schemas.microsoft.com/office/drawing/2010/main" val="0"/>
              </a:ext>
            </a:extLst>
          </a:blip>
          <a:srcRect b="19728"/>
          <a:stretch>
            <a:fillRect/>
          </a:stretch>
        </p:blipFill>
        <p:spPr bwMode="auto">
          <a:xfrm>
            <a:off x="7370763" y="6350"/>
            <a:ext cx="13604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able Placeholder 8"/>
          <p:cNvSpPr>
            <a:spLocks noGrp="1"/>
          </p:cNvSpPr>
          <p:nvPr>
            <p:ph type="tbl" sz="quarter" idx="14"/>
          </p:nvPr>
        </p:nvSpPr>
        <p:spPr>
          <a:xfrm>
            <a:off x="2667000" y="1828800"/>
            <a:ext cx="6019800" cy="3657600"/>
          </a:xfrm>
        </p:spPr>
        <p:txBody>
          <a:bodyPr rtlCol="0">
            <a:noAutofit/>
          </a:bodyPr>
          <a:lstStyle/>
          <a:p>
            <a:pPr lvl="0"/>
            <a:r>
              <a:rPr lang="en-US" noProof="0" dirty="0" smtClean="0"/>
              <a:t>Click icon to add table</a:t>
            </a:r>
            <a:endParaRPr lang="en-US" noProof="0" dirty="0"/>
          </a:p>
        </p:txBody>
      </p:sp>
      <p:sp>
        <p:nvSpPr>
          <p:cNvPr id="2" name="Title 1"/>
          <p:cNvSpPr>
            <a:spLocks noGrp="1"/>
          </p:cNvSpPr>
          <p:nvPr>
            <p:ph type="title"/>
          </p:nvPr>
        </p:nvSpPr>
        <p:spPr>
          <a:xfrm>
            <a:off x="2667000" y="533400"/>
            <a:ext cx="6324600" cy="1143000"/>
          </a:xfrm>
        </p:spPr>
        <p:txBody>
          <a:bodyPr/>
          <a:lstStyle/>
          <a:p>
            <a:r>
              <a:rPr lang="en-US" smtClean="0"/>
              <a:t>Click to edit Master title style</a:t>
            </a:r>
            <a:endParaRPr lang="en-US" dirty="0"/>
          </a:p>
        </p:txBody>
      </p:sp>
      <p:sp>
        <p:nvSpPr>
          <p:cNvPr id="5" name="Date Placeholder 2"/>
          <p:cNvSpPr>
            <a:spLocks noGrp="1"/>
          </p:cNvSpPr>
          <p:nvPr>
            <p:ph type="dt" sz="half" idx="15"/>
          </p:nvPr>
        </p:nvSpPr>
        <p:spPr/>
        <p:txBody>
          <a:bodyPr/>
          <a:lstStyle>
            <a:lvl1pPr>
              <a:defRPr/>
            </a:lvl1pPr>
          </a:lstStyle>
          <a:p>
            <a:pPr>
              <a:defRPr/>
            </a:pPr>
            <a:fld id="{A48F2BC4-C4AC-4C66-9C88-566067AD70EC}" type="datetime1">
              <a:rPr lang="en-US" smtClean="0"/>
              <a:pPr>
                <a:defRPr/>
              </a:pPr>
              <a:t>8/15/2019</a:t>
            </a:fld>
            <a:endParaRPr lang="en-US" dirty="0"/>
          </a:p>
        </p:txBody>
      </p:sp>
      <p:sp>
        <p:nvSpPr>
          <p:cNvPr id="6" name="Footer Placeholder 3"/>
          <p:cNvSpPr>
            <a:spLocks noGrp="1"/>
          </p:cNvSpPr>
          <p:nvPr>
            <p:ph type="ftr" sz="quarter" idx="16"/>
          </p:nvPr>
        </p:nvSpPr>
        <p:spPr/>
        <p:txBody>
          <a:bodyPr/>
          <a:lstStyle>
            <a:lvl1pPr>
              <a:defRPr/>
            </a:lvl1pPr>
          </a:lstStyle>
          <a:p>
            <a:pPr>
              <a:defRPr/>
            </a:pPr>
            <a:r>
              <a:rPr lang="en-US" dirty="0"/>
              <a:t>Corporate Presentation</a:t>
            </a:r>
          </a:p>
        </p:txBody>
      </p:sp>
      <p:sp>
        <p:nvSpPr>
          <p:cNvPr id="7" name="Slide Number Placeholder 4"/>
          <p:cNvSpPr>
            <a:spLocks noGrp="1"/>
          </p:cNvSpPr>
          <p:nvPr>
            <p:ph type="sldNum" sz="quarter" idx="17"/>
          </p:nvPr>
        </p:nvSpPr>
        <p:spPr/>
        <p:txBody>
          <a:bodyPr/>
          <a:lstStyle>
            <a:lvl1pPr>
              <a:defRPr/>
            </a:lvl1pPr>
          </a:lstStyle>
          <a:p>
            <a:pPr>
              <a:defRPr/>
            </a:pPr>
            <a:fld id="{E29726B7-8E87-4753-97B0-A9541FE71A52}" type="slidenum">
              <a:rPr lang="en-US"/>
              <a:pPr>
                <a:defRPr/>
              </a:pPr>
              <a:t>‹#›</a:t>
            </a:fld>
            <a:endParaRPr lang="en-US" dirty="0"/>
          </a:p>
        </p:txBody>
      </p:sp>
    </p:spTree>
    <p:extLst>
      <p:ext uri="{BB962C8B-B14F-4D97-AF65-F5344CB8AC3E}">
        <p14:creationId xmlns:p14="http://schemas.microsoft.com/office/powerpoint/2010/main" val="379798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2A89A87-464B-4007-B6E0-C5F281E38957}" type="datetime1">
              <a:rPr lang="en-US" smtClean="0"/>
              <a:pPr>
                <a:defRPr/>
              </a:pPr>
              <a:t>8/15/2019</a:t>
            </a:fld>
            <a:endParaRPr lang="en-US" dirty="0"/>
          </a:p>
        </p:txBody>
      </p:sp>
      <p:sp>
        <p:nvSpPr>
          <p:cNvPr id="5" name="Footer Placeholder 4"/>
          <p:cNvSpPr>
            <a:spLocks noGrp="1"/>
          </p:cNvSpPr>
          <p:nvPr>
            <p:ph type="ftr" sz="quarter" idx="11"/>
          </p:nvPr>
        </p:nvSpPr>
        <p:spPr/>
        <p:txBody>
          <a:bodyPr/>
          <a:lstStyle/>
          <a:p>
            <a:pPr>
              <a:defRPr/>
            </a:pPr>
            <a:r>
              <a:rPr lang="en-US" dirty="0" smtClean="0"/>
              <a:t>Corporate Presentation</a:t>
            </a:r>
            <a:endParaRPr lang="en-US" dirty="0"/>
          </a:p>
        </p:txBody>
      </p:sp>
      <p:sp>
        <p:nvSpPr>
          <p:cNvPr id="6" name="Slide Number Placeholder 5"/>
          <p:cNvSpPr>
            <a:spLocks noGrp="1"/>
          </p:cNvSpPr>
          <p:nvPr>
            <p:ph type="sldNum" sz="quarter" idx="12"/>
          </p:nvPr>
        </p:nvSpPr>
        <p:spPr/>
        <p:txBody>
          <a:bodyPr/>
          <a:lstStyle/>
          <a:p>
            <a:pPr>
              <a:defRPr/>
            </a:pPr>
            <a:fld id="{238733BF-6AA9-460F-831A-AD0C5F255EB0}" type="slidenum">
              <a:rPr lang="en-US" smtClean="0"/>
              <a:pPr>
                <a:defRPr/>
              </a:pPr>
              <a:t>‹#›</a:t>
            </a:fld>
            <a:endParaRPr lang="en-US" dirty="0"/>
          </a:p>
        </p:txBody>
      </p:sp>
    </p:spTree>
    <p:extLst>
      <p:ext uri="{BB962C8B-B14F-4D97-AF65-F5344CB8AC3E}">
        <p14:creationId xmlns:p14="http://schemas.microsoft.com/office/powerpoint/2010/main" val="155697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5B55608-5FDC-411A-993E-065A11D5CB68}" type="datetime1">
              <a:rPr lang="en-US" smtClean="0"/>
              <a:pPr>
                <a:defRPr/>
              </a:pPr>
              <a:t>8/15/2019</a:t>
            </a:fld>
            <a:endParaRPr lang="en-US" dirty="0"/>
          </a:p>
        </p:txBody>
      </p:sp>
      <p:sp>
        <p:nvSpPr>
          <p:cNvPr id="6" name="Footer Placeholder 5"/>
          <p:cNvSpPr>
            <a:spLocks noGrp="1"/>
          </p:cNvSpPr>
          <p:nvPr>
            <p:ph type="ftr" sz="quarter" idx="11"/>
          </p:nvPr>
        </p:nvSpPr>
        <p:spPr/>
        <p:txBody>
          <a:bodyPr/>
          <a:lstStyle/>
          <a:p>
            <a:pPr>
              <a:defRPr/>
            </a:pPr>
            <a:r>
              <a:rPr lang="en-US" dirty="0" smtClean="0"/>
              <a:t>Corporate Presentation</a:t>
            </a:r>
            <a:endParaRPr lang="en-US" dirty="0"/>
          </a:p>
        </p:txBody>
      </p:sp>
      <p:sp>
        <p:nvSpPr>
          <p:cNvPr id="7" name="Slide Number Placeholder 6"/>
          <p:cNvSpPr>
            <a:spLocks noGrp="1"/>
          </p:cNvSpPr>
          <p:nvPr>
            <p:ph type="sldNum" sz="quarter" idx="12"/>
          </p:nvPr>
        </p:nvSpPr>
        <p:spPr/>
        <p:txBody>
          <a:bodyPr/>
          <a:lstStyle/>
          <a:p>
            <a:pPr>
              <a:defRPr/>
            </a:pPr>
            <a:fld id="{5337B0C2-2477-495A-BAC9-12AB516CABA0}" type="slidenum">
              <a:rPr lang="en-US" smtClean="0"/>
              <a:pPr>
                <a:defRPr/>
              </a:pPr>
              <a:t>‹#›</a:t>
            </a:fld>
            <a:endParaRPr lang="en-US" dirty="0"/>
          </a:p>
        </p:txBody>
      </p:sp>
    </p:spTree>
    <p:extLst>
      <p:ext uri="{BB962C8B-B14F-4D97-AF65-F5344CB8AC3E}">
        <p14:creationId xmlns:p14="http://schemas.microsoft.com/office/powerpoint/2010/main" val="164141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8" name="Footer Placeholder 7"/>
          <p:cNvSpPr>
            <a:spLocks noGrp="1"/>
          </p:cNvSpPr>
          <p:nvPr>
            <p:ph type="ftr" sz="quarter" idx="11"/>
          </p:nvPr>
        </p:nvSpPr>
        <p:spPr/>
        <p:txBody>
          <a:bodyPr/>
          <a:lstStyle/>
          <a:p>
            <a:pPr>
              <a:defRPr/>
            </a:pPr>
            <a:r>
              <a:rPr lang="en-US" dirty="0" smtClean="0"/>
              <a:t>Corporate Presentation</a:t>
            </a:r>
            <a:endParaRPr lang="en-US" dirty="0"/>
          </a:p>
        </p:txBody>
      </p:sp>
      <p:sp>
        <p:nvSpPr>
          <p:cNvPr id="9" name="Slide Number Placeholder 8"/>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2369070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020DC86-DD17-483E-ACE0-27C46AC3718F}" type="datetime1">
              <a:rPr lang="en-US" smtClean="0"/>
              <a:pPr>
                <a:defRPr/>
              </a:pPr>
              <a:t>8/15/2019</a:t>
            </a:fld>
            <a:endParaRPr lang="en-US" dirty="0"/>
          </a:p>
        </p:txBody>
      </p:sp>
      <p:sp>
        <p:nvSpPr>
          <p:cNvPr id="4" name="Footer Placeholder 3"/>
          <p:cNvSpPr>
            <a:spLocks noGrp="1"/>
          </p:cNvSpPr>
          <p:nvPr>
            <p:ph type="ftr" sz="quarter" idx="11"/>
          </p:nvPr>
        </p:nvSpPr>
        <p:spPr/>
        <p:txBody>
          <a:bodyPr/>
          <a:lstStyle/>
          <a:p>
            <a:pPr>
              <a:defRPr/>
            </a:pPr>
            <a:r>
              <a:rPr lang="en-US" dirty="0" smtClean="0"/>
              <a:t>Corporate Presentation</a:t>
            </a:r>
            <a:endParaRPr lang="en-US" dirty="0"/>
          </a:p>
        </p:txBody>
      </p:sp>
      <p:sp>
        <p:nvSpPr>
          <p:cNvPr id="5" name="Slide Number Placeholder 4"/>
          <p:cNvSpPr>
            <a:spLocks noGrp="1"/>
          </p:cNvSpPr>
          <p:nvPr>
            <p:ph type="sldNum" sz="quarter" idx="12"/>
          </p:nvPr>
        </p:nvSpPr>
        <p:spPr/>
        <p:txBody>
          <a:bodyPr/>
          <a:lstStyle/>
          <a:p>
            <a:pPr>
              <a:defRPr/>
            </a:pPr>
            <a:fld id="{66378AD2-3D58-4F6B-880E-BDA2D319F2C1}" type="slidenum">
              <a:rPr lang="en-US" smtClean="0"/>
              <a:pPr>
                <a:defRPr/>
              </a:pPr>
              <a:t>‹#›</a:t>
            </a:fld>
            <a:endParaRPr lang="en-US" dirty="0"/>
          </a:p>
        </p:txBody>
      </p:sp>
    </p:spTree>
    <p:extLst>
      <p:ext uri="{BB962C8B-B14F-4D97-AF65-F5344CB8AC3E}">
        <p14:creationId xmlns:p14="http://schemas.microsoft.com/office/powerpoint/2010/main" val="317040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21CCF2E-2C96-4D0F-9B7A-2615EDE6655F}" type="datetime1">
              <a:rPr lang="en-US" smtClean="0"/>
              <a:pPr>
                <a:defRPr/>
              </a:pPr>
              <a:t>8/15/2019</a:t>
            </a:fld>
            <a:endParaRPr lang="en-US" dirty="0"/>
          </a:p>
        </p:txBody>
      </p:sp>
      <p:sp>
        <p:nvSpPr>
          <p:cNvPr id="3" name="Footer Placeholder 2"/>
          <p:cNvSpPr>
            <a:spLocks noGrp="1"/>
          </p:cNvSpPr>
          <p:nvPr>
            <p:ph type="ftr" sz="quarter" idx="11"/>
          </p:nvPr>
        </p:nvSpPr>
        <p:spPr/>
        <p:txBody>
          <a:bodyPr/>
          <a:lstStyle/>
          <a:p>
            <a:pPr>
              <a:defRPr/>
            </a:pPr>
            <a:r>
              <a:rPr lang="en-US" dirty="0" smtClean="0"/>
              <a:t>Corporate Presentation</a:t>
            </a:r>
            <a:endParaRPr lang="en-US" dirty="0"/>
          </a:p>
        </p:txBody>
      </p:sp>
      <p:sp>
        <p:nvSpPr>
          <p:cNvPr id="4" name="Slide Number Placeholder 3"/>
          <p:cNvSpPr>
            <a:spLocks noGrp="1"/>
          </p:cNvSpPr>
          <p:nvPr>
            <p:ph type="sldNum" sz="quarter" idx="12"/>
          </p:nvPr>
        </p:nvSpPr>
        <p:spPr/>
        <p:txBody>
          <a:bodyPr/>
          <a:lstStyle/>
          <a:p>
            <a:pPr>
              <a:defRPr/>
            </a:pPr>
            <a:fld id="{592B64AF-E203-4FB6-9949-E29D5D52C451}" type="slidenum">
              <a:rPr lang="en-US" smtClean="0"/>
              <a:pPr>
                <a:defRPr/>
              </a:pPr>
              <a:t>‹#›</a:t>
            </a:fld>
            <a:endParaRPr lang="en-US" dirty="0"/>
          </a:p>
        </p:txBody>
      </p:sp>
    </p:spTree>
    <p:extLst>
      <p:ext uri="{BB962C8B-B14F-4D97-AF65-F5344CB8AC3E}">
        <p14:creationId xmlns:p14="http://schemas.microsoft.com/office/powerpoint/2010/main" val="211703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81AC29D-BA47-4E98-8948-BDB1D8F8E5F1}" type="datetime1">
              <a:rPr lang="en-US" smtClean="0"/>
              <a:pPr>
                <a:defRPr/>
              </a:pPr>
              <a:t>8/15/2019</a:t>
            </a:fld>
            <a:endParaRPr lang="en-US" dirty="0">
              <a:solidFill>
                <a:srgbClr val="A6A6A6"/>
              </a:solidFill>
            </a:endParaRPr>
          </a:p>
        </p:txBody>
      </p:sp>
      <p:sp>
        <p:nvSpPr>
          <p:cNvPr id="6" name="Footer Placeholder 5"/>
          <p:cNvSpPr>
            <a:spLocks noGrp="1"/>
          </p:cNvSpPr>
          <p:nvPr>
            <p:ph type="ftr" sz="quarter" idx="11"/>
          </p:nvPr>
        </p:nvSpPr>
        <p:spPr/>
        <p:txBody>
          <a:bodyPr/>
          <a:lstStyle/>
          <a:p>
            <a:pPr>
              <a:defRPr/>
            </a:pPr>
            <a:r>
              <a:rPr lang="en-US" dirty="0" smtClean="0"/>
              <a:t>Corporate Presentation</a:t>
            </a:r>
            <a:endParaRPr lang="en-US" dirty="0"/>
          </a:p>
        </p:txBody>
      </p:sp>
      <p:sp>
        <p:nvSpPr>
          <p:cNvPr id="7" name="Slide Number Placeholder 6"/>
          <p:cNvSpPr>
            <a:spLocks noGrp="1"/>
          </p:cNvSpPr>
          <p:nvPr>
            <p:ph type="sldNum" sz="quarter" idx="12"/>
          </p:nvPr>
        </p:nvSpPr>
        <p:spPr/>
        <p:txBody>
          <a:body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32933236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832AF8C-D39F-48BB-AFFD-EBF1F467267C}" type="datetime1">
              <a:rPr lang="en-US" smtClean="0"/>
              <a:pPr>
                <a:defRPr/>
              </a:pPr>
              <a:t>8/15/2019</a:t>
            </a:fld>
            <a:endParaRPr lang="en-US" dirty="0"/>
          </a:p>
        </p:txBody>
      </p:sp>
      <p:sp>
        <p:nvSpPr>
          <p:cNvPr id="6" name="Footer Placeholder 5"/>
          <p:cNvSpPr>
            <a:spLocks noGrp="1"/>
          </p:cNvSpPr>
          <p:nvPr>
            <p:ph type="ftr" sz="quarter" idx="11"/>
          </p:nvPr>
        </p:nvSpPr>
        <p:spPr/>
        <p:txBody>
          <a:bodyPr/>
          <a:lstStyle/>
          <a:p>
            <a:pPr>
              <a:defRPr/>
            </a:pPr>
            <a:r>
              <a:rPr lang="en-US" dirty="0" smtClean="0"/>
              <a:t>Corporate Presentation</a:t>
            </a:r>
            <a:endParaRPr lang="en-US" dirty="0"/>
          </a:p>
        </p:txBody>
      </p:sp>
      <p:sp>
        <p:nvSpPr>
          <p:cNvPr id="7" name="Slide Number Placeholder 6"/>
          <p:cNvSpPr>
            <a:spLocks noGrp="1"/>
          </p:cNvSpPr>
          <p:nvPr>
            <p:ph type="sldNum" sz="quarter" idx="12"/>
          </p:nvPr>
        </p:nvSpPr>
        <p:spPr/>
        <p:txBody>
          <a:bodyPr/>
          <a:lstStyle/>
          <a:p>
            <a:pPr>
              <a:defRPr/>
            </a:pPr>
            <a:fld id="{5CC66986-E3D6-4998-A37D-9FC54CB36E91}" type="slidenum">
              <a:rPr lang="en-US" smtClean="0"/>
              <a:pPr>
                <a:defRPr/>
              </a:pPr>
              <a:t>‹#›</a:t>
            </a:fld>
            <a:endParaRPr lang="en-US" dirty="0"/>
          </a:p>
        </p:txBody>
      </p:sp>
    </p:spTree>
    <p:extLst>
      <p:ext uri="{BB962C8B-B14F-4D97-AF65-F5344CB8AC3E}">
        <p14:creationId xmlns:p14="http://schemas.microsoft.com/office/powerpoint/2010/main" val="353815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81AC29D-BA47-4E98-8948-BDB1D8F8E5F1}" type="datetime1">
              <a:rPr lang="en-US" smtClean="0"/>
              <a:pPr>
                <a:defRPr/>
              </a:pPr>
              <a:t>8/15/2019</a:t>
            </a:fld>
            <a:endParaRPr lang="en-US" dirty="0">
              <a:solidFill>
                <a:srgbClr val="A6A6A6"/>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dirty="0" smtClean="0"/>
              <a:t>Corporate Presentation</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9E34D20-8F98-4257-94F8-45F273472395}" type="slidenum">
              <a:rPr lang="en-US" smtClean="0"/>
              <a:pPr>
                <a:defRPr/>
              </a:pPr>
              <a:t>‹#›</a:t>
            </a:fld>
            <a:endParaRPr lang="en-US" dirty="0"/>
          </a:p>
        </p:txBody>
      </p:sp>
    </p:spTree>
    <p:extLst>
      <p:ext uri="{BB962C8B-B14F-4D97-AF65-F5344CB8AC3E}">
        <p14:creationId xmlns:p14="http://schemas.microsoft.com/office/powerpoint/2010/main" val="426567824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7" r:id="rId22"/>
    <p:sldLayoutId id="2147483968" r:id="rId23"/>
    <p:sldLayoutId id="2147483969" r:id="rId24"/>
    <p:sldLayoutId id="2147483970" r:id="rId25"/>
    <p:sldLayoutId id="2147483971" r:id="rId2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arqueologiamexicana.mx/lenguas-indigenas/pam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fepersona.com/transversal-volcanic-system-of-mexico-characteristics-and-locat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tlatollotl.tumblr.com/post/154284146371/what-was-the-tarascan-government-like" TargetMode="External"/><Relationship Id="rId4" Type="http://schemas.openxmlformats.org/officeDocument/2006/relationships/hyperlink" Target="https://www.ancient.eu/Tarascan_Civiliz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ncient.eu/Tarascan_Civiliz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2282825" y="1981200"/>
            <a:ext cx="6861175" cy="2438400"/>
          </a:xfrm>
        </p:spPr>
        <p:txBody>
          <a:bodyPr>
            <a:normAutofit fontScale="90000"/>
          </a:bodyPr>
          <a:lstStyle/>
          <a:p>
            <a:pPr eaLnBrk="1" hangingPunct="1"/>
            <a:r>
              <a:rPr altLang="en-US" sz="4000" b="1" dirty="0" smtClean="0">
                <a:latin typeface="Calibri" pitchFamily="34" charset="0"/>
                <a:ea typeface="ヒラギノ角ゴ Pro W3"/>
                <a:cs typeface="ヒラギノ角ゴ Pro W3"/>
              </a:rPr>
              <a:t>The History of </a:t>
            </a:r>
            <a:r>
              <a:rPr lang="en-US" altLang="en-US" sz="4000" b="1" dirty="0" smtClean="0">
                <a:latin typeface="Calibri" pitchFamily="34" charset="0"/>
                <a:ea typeface="ヒラギノ角ゴ Pro W3"/>
                <a:cs typeface="ヒラギノ角ゴ Pro W3"/>
              </a:rPr>
              <a:t>Indigenous </a:t>
            </a:r>
            <a:r>
              <a:rPr lang="en-US" altLang="en-US" sz="4000" b="1" dirty="0" smtClean="0">
                <a:latin typeface="Calibri" panose="020F0502020204030204" pitchFamily="34" charset="0"/>
                <a:ea typeface="ヒラギノ角ゴ Pro W3"/>
                <a:cs typeface="Calibri" panose="020F0502020204030204" pitchFamily="34" charset="0"/>
              </a:rPr>
              <a:t>Guanajuato (October 2019)</a:t>
            </a:r>
            <a:r>
              <a:rPr altLang="en-US" sz="4000" b="1" dirty="0" smtClean="0">
                <a:latin typeface="Calibri" pitchFamily="34" charset="0"/>
                <a:ea typeface="ヒラギノ角ゴ Pro W3"/>
                <a:cs typeface="ヒラギノ角ゴ Pro W3"/>
              </a:rPr>
              <a:t/>
            </a:r>
            <a:br>
              <a:rPr altLang="en-US" sz="4000" b="1" dirty="0" smtClean="0">
                <a:latin typeface="Calibri" pitchFamily="34" charset="0"/>
                <a:ea typeface="ヒラギノ角ゴ Pro W3"/>
                <a:cs typeface="ヒラギノ角ゴ Pro W3"/>
              </a:rPr>
            </a:br>
            <a:r>
              <a:rPr lang="en-US" altLang="en-US" sz="4000" b="1" dirty="0">
                <a:latin typeface="Calibri" pitchFamily="34" charset="0"/>
                <a:ea typeface="ヒラギノ角ゴ Pro W3"/>
                <a:cs typeface="ヒラギノ角ゴ Pro W3"/>
              </a:rPr>
              <a:t/>
            </a:r>
            <a:br>
              <a:rPr lang="en-US" altLang="en-US" sz="4000" b="1" dirty="0">
                <a:latin typeface="Calibri" pitchFamily="34" charset="0"/>
                <a:ea typeface="ヒラギノ角ゴ Pro W3"/>
                <a:cs typeface="ヒラギノ角ゴ Pro W3"/>
              </a:rPr>
            </a:br>
            <a:r>
              <a:rPr lang="en-US" altLang="en-US" sz="4000" b="1" dirty="0">
                <a:latin typeface="Calibri" pitchFamily="34" charset="0"/>
                <a:ea typeface="ヒラギノ角ゴ Pro W3"/>
                <a:cs typeface="ヒラギノ角ゴ Pro W3"/>
              </a:rPr>
              <a:t/>
            </a:r>
            <a:br>
              <a:rPr lang="en-US" altLang="en-US" sz="4000" b="1" dirty="0">
                <a:latin typeface="Calibri" pitchFamily="34" charset="0"/>
                <a:ea typeface="ヒラギノ角ゴ Pro W3"/>
                <a:cs typeface="ヒラギノ角ゴ Pro W3"/>
              </a:rPr>
            </a:br>
            <a:r>
              <a:rPr lang="en-US" altLang="en-US" sz="2400" b="1" dirty="0" smtClean="0">
                <a:latin typeface="Calibri" pitchFamily="34" charset="0"/>
                <a:ea typeface="ヒラギノ角ゴ Pro W3"/>
                <a:cs typeface="ヒラギノ角ゴ Pro W3"/>
              </a:rPr>
              <a:t>by John P. Schmal</a:t>
            </a:r>
            <a:endParaRPr altLang="en-US" sz="2400" b="1" dirty="0" smtClean="0">
              <a:latin typeface="Calibri" pitchFamily="34"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53572" y="549644"/>
            <a:ext cx="8914228" cy="5562600"/>
          </a:xfrm>
        </p:spPr>
        <p:txBody>
          <a:bodyPr anchor="t" anchorCtr="0">
            <a:noAutofit/>
          </a:bodyPr>
          <a:lstStyle/>
          <a:p>
            <a:pPr marL="91440" indent="0">
              <a:lnSpc>
                <a:spcPct val="110000"/>
              </a:lnSpc>
              <a:spcBef>
                <a:spcPts val="0"/>
              </a:spcBef>
              <a:buNone/>
            </a:pPr>
            <a:r>
              <a:rPr lang="en-US" sz="2000" dirty="0">
                <a:latin typeface="Calibri" panose="020F0502020204030204" pitchFamily="34" charset="0"/>
              </a:rPr>
              <a:t>From 1550 to 1590, the Chichimeca War </a:t>
            </a:r>
            <a:r>
              <a:rPr lang="en-US" sz="2000" dirty="0" smtClean="0">
                <a:latin typeface="Calibri" panose="020F0502020204030204" pitchFamily="34" charset="0"/>
              </a:rPr>
              <a:t>was waged by the Chichimecas against the Spaniards who were settling in their territory. Unable to decisively defeat the native groups, the Spanish </a:t>
            </a:r>
            <a:r>
              <a:rPr lang="en-US" sz="2000" dirty="0">
                <a:latin typeface="Calibri" panose="020F0502020204030204" pitchFamily="34" charset="0"/>
              </a:rPr>
              <a:t>initiated a </a:t>
            </a:r>
            <a:r>
              <a:rPr lang="en-US" sz="2000" b="1" i="1" dirty="0">
                <a:latin typeface="Calibri" panose="020F0502020204030204" pitchFamily="34" charset="0"/>
              </a:rPr>
              <a:t>“peace by purchase”</a:t>
            </a:r>
            <a:r>
              <a:rPr lang="en-US" sz="2000" i="1" dirty="0">
                <a:latin typeface="Calibri" panose="020F0502020204030204" pitchFamily="34" charset="0"/>
              </a:rPr>
              <a:t> </a:t>
            </a:r>
            <a:r>
              <a:rPr lang="en-US" sz="2000" dirty="0" smtClean="0">
                <a:latin typeface="Calibri" panose="020F0502020204030204" pitchFamily="34" charset="0"/>
              </a:rPr>
              <a:t>policy, which bribed </a:t>
            </a:r>
            <a:r>
              <a:rPr lang="en-US" sz="2000" dirty="0">
                <a:latin typeface="Calibri" panose="020F0502020204030204" pitchFamily="34" charset="0"/>
              </a:rPr>
              <a:t>the  Chichimecas to make peace by offering them a more luxurious existence with the trappings of the so-called “civilized world.” </a:t>
            </a:r>
            <a:r>
              <a:rPr lang="en-US" sz="2000" dirty="0" smtClean="0">
                <a:latin typeface="Calibri" panose="020F0502020204030204" pitchFamily="34" charset="0"/>
              </a:rPr>
              <a:t> This </a:t>
            </a:r>
            <a:r>
              <a:rPr lang="en-US" sz="2000" dirty="0">
                <a:latin typeface="Calibri" panose="020F0502020204030204" pitchFamily="34" charset="0"/>
              </a:rPr>
              <a:t>new policy involved the shipment and distribution of food, </a:t>
            </a:r>
            <a:r>
              <a:rPr lang="en-US" sz="2000" dirty="0" smtClean="0">
                <a:latin typeface="Calibri" panose="020F0502020204030204" pitchFamily="34" charset="0"/>
              </a:rPr>
              <a:t>clothing </a:t>
            </a:r>
            <a:r>
              <a:rPr lang="en-US" sz="2000" dirty="0">
                <a:latin typeface="Calibri" panose="020F0502020204030204" pitchFamily="34" charset="0"/>
              </a:rPr>
              <a:t>and agricultural implements to strategically located </a:t>
            </a:r>
            <a:r>
              <a:rPr lang="en-US" sz="2000" dirty="0" smtClean="0">
                <a:latin typeface="Calibri" panose="020F0502020204030204" pitchFamily="34" charset="0"/>
              </a:rPr>
              <a:t>depots</a:t>
            </a:r>
            <a:r>
              <a:rPr lang="en-US" sz="2000" dirty="0">
                <a:latin typeface="Calibri" panose="020F0502020204030204" pitchFamily="34" charset="0"/>
              </a:rPr>
              <a:t> </a:t>
            </a:r>
            <a:r>
              <a:rPr lang="en-US" sz="2000" dirty="0" smtClean="0">
                <a:latin typeface="Calibri" panose="020F0502020204030204" pitchFamily="34" charset="0"/>
              </a:rPr>
              <a:t>as incentives for peaceful settlement.</a:t>
            </a:r>
          </a:p>
          <a:p>
            <a:pPr marL="91440" indent="0">
              <a:lnSpc>
                <a:spcPct val="110000"/>
              </a:lnSpc>
              <a:spcBef>
                <a:spcPts val="0"/>
              </a:spcBef>
              <a:buNone/>
            </a:pPr>
            <a:endParaRPr lang="en-US" sz="2000" dirty="0">
              <a:latin typeface="Calibri" panose="020F0502020204030204" pitchFamily="34" charset="0"/>
            </a:endParaRPr>
          </a:p>
          <a:p>
            <a:pPr marL="0" indent="0">
              <a:lnSpc>
                <a:spcPct val="100000"/>
              </a:lnSpc>
              <a:spcBef>
                <a:spcPts val="0"/>
              </a:spcBef>
              <a:buNone/>
            </a:pPr>
            <a:r>
              <a:rPr lang="en-US" sz="2000" dirty="0" smtClean="0">
                <a:latin typeface="Calibri" panose="020F0502020204030204" pitchFamily="34" charset="0"/>
              </a:rPr>
              <a:t>Soon Christian </a:t>
            </a:r>
            <a:r>
              <a:rPr lang="en-US" sz="2000" dirty="0">
                <a:latin typeface="Calibri" panose="020F0502020204030204" pitchFamily="34" charset="0"/>
              </a:rPr>
              <a:t>Indians </a:t>
            </a:r>
            <a:r>
              <a:rPr lang="en-US" sz="2000" dirty="0" smtClean="0">
                <a:latin typeface="Calibri" panose="020F0502020204030204" pitchFamily="34" charset="0"/>
              </a:rPr>
              <a:t>were brought from </a:t>
            </a:r>
            <a:r>
              <a:rPr lang="en-US" sz="2000" dirty="0">
                <a:latin typeface="Calibri" panose="020F0502020204030204" pitchFamily="34" charset="0"/>
              </a:rPr>
              <a:t>the south </a:t>
            </a:r>
            <a:r>
              <a:rPr lang="en-US" sz="2000" dirty="0" smtClean="0">
                <a:latin typeface="Calibri" panose="020F0502020204030204" pitchFamily="34" charset="0"/>
              </a:rPr>
              <a:t>(Tlaxcalans, Aztecs, Otomíes </a:t>
            </a:r>
            <a:r>
              <a:rPr lang="en-US" sz="2000" dirty="0">
                <a:latin typeface="Calibri" panose="020F0502020204030204" pitchFamily="34" charset="0"/>
              </a:rPr>
              <a:t>and </a:t>
            </a:r>
            <a:r>
              <a:rPr lang="en-US" sz="2000" dirty="0" smtClean="0">
                <a:latin typeface="Calibri" panose="020F0502020204030204" pitchFamily="34" charset="0"/>
              </a:rPr>
              <a:t>Tarascans) and settled </a:t>
            </a:r>
            <a:r>
              <a:rPr lang="en-US" sz="2000" dirty="0">
                <a:latin typeface="Calibri" panose="020F0502020204030204" pitchFamily="34" charset="0"/>
              </a:rPr>
              <a:t>among the Chichimecas to </a:t>
            </a:r>
            <a:r>
              <a:rPr lang="en-US" sz="2000" b="1" dirty="0">
                <a:solidFill>
                  <a:schemeClr val="accent6">
                    <a:lumMod val="75000"/>
                  </a:schemeClr>
                </a:solidFill>
                <a:latin typeface="Calibri" panose="020F0502020204030204" pitchFamily="34" charset="0"/>
              </a:rPr>
              <a:t>help them adapt to their new </a:t>
            </a:r>
            <a:r>
              <a:rPr lang="en-US" sz="2000" b="1" dirty="0" smtClean="0">
                <a:solidFill>
                  <a:schemeClr val="accent6">
                    <a:lumMod val="75000"/>
                  </a:schemeClr>
                </a:solidFill>
                <a:latin typeface="Calibri" panose="020F0502020204030204" pitchFamily="34" charset="0"/>
              </a:rPr>
              <a:t>existence.</a:t>
            </a:r>
            <a:r>
              <a:rPr lang="en-US" sz="2000" dirty="0" smtClean="0">
                <a:latin typeface="Calibri" panose="020F0502020204030204" pitchFamily="34" charset="0"/>
              </a:rPr>
              <a:t> The </a:t>
            </a:r>
            <a:r>
              <a:rPr lang="en-US" sz="2000" dirty="0">
                <a:latin typeface="Calibri" panose="020F0502020204030204" pitchFamily="34" charset="0"/>
              </a:rPr>
              <a:t>peace offensive and missionary efforts </a:t>
            </a:r>
            <a:r>
              <a:rPr lang="en-US" sz="2000" dirty="0" smtClean="0">
                <a:latin typeface="Calibri" panose="020F0502020204030204" pitchFamily="34" charset="0"/>
              </a:rPr>
              <a:t>of the Spaniards were </a:t>
            </a:r>
            <a:r>
              <a:rPr lang="en-US" sz="2000" dirty="0">
                <a:latin typeface="Calibri" panose="020F0502020204030204" pitchFamily="34" charset="0"/>
              </a:rPr>
              <a:t>so successful that </a:t>
            </a:r>
            <a:r>
              <a:rPr lang="en-US" sz="2000" b="1" dirty="0">
                <a:solidFill>
                  <a:schemeClr val="accent5">
                    <a:lumMod val="50000"/>
                  </a:schemeClr>
                </a:solidFill>
                <a:latin typeface="Calibri" panose="020F0502020204030204" pitchFamily="34" charset="0"/>
              </a:rPr>
              <a:t>within a few years, the </a:t>
            </a:r>
            <a:r>
              <a:rPr lang="en-US" sz="2000" b="1" dirty="0" smtClean="0">
                <a:solidFill>
                  <a:schemeClr val="accent5">
                    <a:lumMod val="50000"/>
                  </a:schemeClr>
                </a:solidFill>
                <a:latin typeface="Calibri" panose="020F0502020204030204" pitchFamily="34" charset="0"/>
              </a:rPr>
              <a:t>Zacatecos, Guachichiles and Guamares had </a:t>
            </a:r>
            <a:r>
              <a:rPr lang="en-US" sz="2000" b="1" dirty="0">
                <a:solidFill>
                  <a:schemeClr val="accent5">
                    <a:lumMod val="50000"/>
                  </a:schemeClr>
                </a:solidFill>
                <a:latin typeface="Calibri" panose="020F0502020204030204" pitchFamily="34" charset="0"/>
              </a:rPr>
              <a:t>settled down to peaceful living</a:t>
            </a:r>
            <a:r>
              <a:rPr lang="en-US" sz="2000" dirty="0">
                <a:latin typeface="Calibri" panose="020F0502020204030204" pitchFamily="34" charset="0"/>
              </a:rPr>
              <a:t> within the small settlements that now dotted the Zacatecas landscape. </a:t>
            </a:r>
            <a:r>
              <a:rPr lang="en-US" sz="2000" dirty="0" smtClean="0">
                <a:latin typeface="Calibri" panose="020F0502020204030204" pitchFamily="34" charset="0"/>
              </a:rPr>
              <a:t>Working </a:t>
            </a:r>
            <a:r>
              <a:rPr lang="en-US" sz="2000" dirty="0">
                <a:latin typeface="Calibri" panose="020F0502020204030204" pitchFamily="34" charset="0"/>
              </a:rPr>
              <a:t>in the fields and mines alongside </a:t>
            </a:r>
            <a:r>
              <a:rPr lang="en-US" sz="2000" dirty="0" smtClean="0">
                <a:latin typeface="Calibri" panose="020F0502020204030204" pitchFamily="34" charset="0"/>
              </a:rPr>
              <a:t>their Indian brethren, </a:t>
            </a:r>
            <a:r>
              <a:rPr lang="en-US" sz="2000" dirty="0">
                <a:latin typeface="Calibri" panose="020F0502020204030204" pitchFamily="34" charset="0"/>
              </a:rPr>
              <a:t>the Chichimeca Indians were very rapidly assimilated and, as historian Phillip Wayne Powell writes, </a:t>
            </a:r>
            <a:r>
              <a:rPr lang="en-US" sz="2000" b="1" dirty="0" smtClean="0">
                <a:solidFill>
                  <a:schemeClr val="accent6">
                    <a:lumMod val="75000"/>
                  </a:schemeClr>
                </a:solidFill>
                <a:latin typeface="Calibri" panose="020F0502020204030204" pitchFamily="34" charset="0"/>
              </a:rPr>
              <a:t>“The </a:t>
            </a:r>
            <a:r>
              <a:rPr lang="en-US" sz="2000" b="1" dirty="0">
                <a:solidFill>
                  <a:schemeClr val="accent6">
                    <a:lumMod val="75000"/>
                  </a:schemeClr>
                </a:solidFill>
                <a:latin typeface="Calibri" panose="020F0502020204030204" pitchFamily="34" charset="0"/>
              </a:rPr>
              <a:t>Sixteenth-century land of war thus became fully Mexican in its mixture</a:t>
            </a:r>
            <a:r>
              <a:rPr lang="en-US" sz="2000" b="1" dirty="0" smtClean="0">
                <a:solidFill>
                  <a:schemeClr val="accent6">
                    <a:lumMod val="75000"/>
                  </a:schemeClr>
                </a:solidFill>
                <a:latin typeface="Calibri" panose="020F0502020204030204" pitchFamily="34" charset="0"/>
              </a:rPr>
              <a:t>."</a:t>
            </a:r>
            <a:endParaRPr lang="en-US" sz="2000" b="1" dirty="0" smtClean="0">
              <a:latin typeface="Calibri" panose="020F0502020204030204" pitchFamily="34" charset="0"/>
            </a:endParaRPr>
          </a:p>
        </p:txBody>
      </p:sp>
      <p:sp>
        <p:nvSpPr>
          <p:cNvPr id="6" name="Slide Number Placeholder 2"/>
          <p:cNvSpPr>
            <a:spLocks noGrp="1"/>
          </p:cNvSpPr>
          <p:nvPr>
            <p:ph type="sldNum" sz="quarter" idx="12"/>
          </p:nvPr>
        </p:nvSpPr>
        <p:spPr>
          <a:xfrm>
            <a:off x="8493478" y="6365189"/>
            <a:ext cx="452402" cy="334962"/>
          </a:xfrm>
        </p:spPr>
        <p:txBody>
          <a:bodyPr/>
          <a:lstStyle/>
          <a:p>
            <a:pPr>
              <a:defRPr/>
            </a:pPr>
            <a:fld id="{E86D7CBD-D0F7-488A-BC3D-66D2839494D7}" type="slidenum">
              <a:rPr lang="en-US" sz="1200" b="0" smtClean="0">
                <a:solidFill>
                  <a:schemeClr val="tx1"/>
                </a:solidFill>
                <a:latin typeface="Calibri" panose="020F0502020204030204" pitchFamily="34" charset="0"/>
                <a:cs typeface="Calibri" panose="020F0502020204030204" pitchFamily="34" charset="0"/>
              </a:rPr>
              <a:t>10</a:t>
            </a:fld>
            <a:endParaRPr lang="en-US" sz="1200" b="0" dirty="0">
              <a:solidFill>
                <a:schemeClr val="tx1"/>
              </a:solidFill>
              <a:latin typeface="Calibri" panose="020F0502020204030204" pitchFamily="34" charset="0"/>
              <a:cs typeface="Calibri" panose="020F0502020204030204" pitchFamily="34" charset="0"/>
            </a:endParaRPr>
          </a:p>
        </p:txBody>
      </p:sp>
      <p:sp>
        <p:nvSpPr>
          <p:cNvPr id="9" name="Rectangle 2"/>
          <p:cNvSpPr txBox="1">
            <a:spLocks noChangeArrowheads="1"/>
          </p:cNvSpPr>
          <p:nvPr/>
        </p:nvSpPr>
        <p:spPr>
          <a:xfrm>
            <a:off x="228600" y="26126"/>
            <a:ext cx="8388532" cy="5117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a:solidFill>
                  <a:schemeClr val="tx1"/>
                </a:solidFill>
                <a:latin typeface="Calibri" panose="020F0502020204030204" pitchFamily="34" charset="0"/>
              </a:rPr>
              <a:t>The Chichimecas: Assimilation &amp; Mestizaje</a:t>
            </a:r>
          </a:p>
        </p:txBody>
      </p:sp>
      <p:sp>
        <p:nvSpPr>
          <p:cNvPr id="10" name="TextBox 9"/>
          <p:cNvSpPr txBox="1"/>
          <p:nvPr/>
        </p:nvSpPr>
        <p:spPr>
          <a:xfrm>
            <a:off x="153572" y="6046306"/>
            <a:ext cx="8339906" cy="461665"/>
          </a:xfrm>
          <a:prstGeom prst="rect">
            <a:avLst/>
          </a:prstGeom>
          <a:noFill/>
        </p:spPr>
        <p:txBody>
          <a:bodyPr wrap="square" rtlCol="0">
            <a:spAutoFit/>
          </a:bodyPr>
          <a:lstStyle/>
          <a:p>
            <a:r>
              <a:rPr lang="en-US" sz="1200" b="0" dirty="0" smtClean="0">
                <a:solidFill>
                  <a:schemeClr val="tx1"/>
                </a:solidFill>
                <a:latin typeface="Calibri" panose="020F0502020204030204" pitchFamily="34" charset="0"/>
                <a:cs typeface="Calibri" panose="020F0502020204030204" pitchFamily="34" charset="0"/>
              </a:rPr>
              <a:t>Source: Philip Wayne Powell, “Soldiers</a:t>
            </a:r>
            <a:r>
              <a:rPr lang="en-US" sz="1200" b="0" dirty="0">
                <a:solidFill>
                  <a:schemeClr val="tx1"/>
                </a:solidFill>
                <a:latin typeface="Calibri" panose="020F0502020204030204" pitchFamily="34" charset="0"/>
                <a:cs typeface="Calibri" panose="020F0502020204030204" pitchFamily="34" charset="0"/>
              </a:rPr>
              <a:t>, Indians and Silver: North America's First Frontier </a:t>
            </a:r>
            <a:r>
              <a:rPr lang="en-US" sz="1200" b="0" dirty="0" smtClean="0">
                <a:solidFill>
                  <a:schemeClr val="tx1"/>
                </a:solidFill>
                <a:latin typeface="Calibri" panose="020F0502020204030204" pitchFamily="34" charset="0"/>
                <a:cs typeface="Calibri" panose="020F0502020204030204" pitchFamily="34" charset="0"/>
              </a:rPr>
              <a:t>War"  (Tempe</a:t>
            </a:r>
            <a:r>
              <a:rPr lang="en-US" sz="1200" b="0" dirty="0">
                <a:solidFill>
                  <a:schemeClr val="tx1"/>
                </a:solidFill>
                <a:latin typeface="Calibri" panose="020F0502020204030204" pitchFamily="34" charset="0"/>
                <a:cs typeface="Calibri" panose="020F0502020204030204" pitchFamily="34" charset="0"/>
              </a:rPr>
              <a:t>, Arizona: Center for </a:t>
            </a:r>
            <a:endParaRPr lang="en-US" sz="1200" b="0" dirty="0" smtClean="0">
              <a:solidFill>
                <a:schemeClr val="tx1"/>
              </a:solidFill>
              <a:latin typeface="Calibri" panose="020F0502020204030204" pitchFamily="34" charset="0"/>
              <a:cs typeface="Calibri" panose="020F0502020204030204" pitchFamily="34" charset="0"/>
            </a:endParaRPr>
          </a:p>
          <a:p>
            <a:r>
              <a:rPr lang="en-US" sz="1200" b="0" dirty="0" smtClean="0">
                <a:solidFill>
                  <a:schemeClr val="tx1"/>
                </a:solidFill>
                <a:latin typeface="Calibri" panose="020F0502020204030204" pitchFamily="34" charset="0"/>
                <a:cs typeface="Calibri" panose="020F0502020204030204" pitchFamily="34" charset="0"/>
              </a:rPr>
              <a:t>Latin </a:t>
            </a:r>
            <a:r>
              <a:rPr lang="en-US" sz="1200" b="0" dirty="0">
                <a:solidFill>
                  <a:schemeClr val="tx1"/>
                </a:solidFill>
                <a:latin typeface="Calibri" panose="020F0502020204030204" pitchFamily="34" charset="0"/>
                <a:cs typeface="Calibri" panose="020F0502020204030204" pitchFamily="34" charset="0"/>
              </a:rPr>
              <a:t>American Studies, Arizona State University, </a:t>
            </a:r>
            <a:r>
              <a:rPr lang="en-US" sz="1200" b="0" dirty="0" smtClean="0">
                <a:solidFill>
                  <a:schemeClr val="tx1"/>
                </a:solidFill>
                <a:latin typeface="Calibri" panose="020F0502020204030204" pitchFamily="34" charset="0"/>
                <a:cs typeface="Calibri" panose="020F0502020204030204" pitchFamily="34" charset="0"/>
              </a:rPr>
              <a:t>1973).</a:t>
            </a:r>
            <a:endParaRPr lang="en-US" sz="1200" b="0" dirty="0">
              <a:solidFill>
                <a:schemeClr val="tx1"/>
              </a:solidFill>
              <a:latin typeface="Calibri" panose="020F0502020204030204" pitchFamily="34" charset="0"/>
              <a:cs typeface="Calibri" panose="020F0502020204030204" pitchFamily="34" charset="0"/>
            </a:endParaRPr>
          </a:p>
        </p:txBody>
      </p:sp>
      <p:sp>
        <p:nvSpPr>
          <p:cNvPr id="8" name="TextBox 7"/>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2486619086"/>
      </p:ext>
    </p:extLst>
  </p:cSld>
  <p:clrMapOvr>
    <a:masterClrMapping/>
  </p:clrMapOvr>
  <p:transition advClick="0" advTm="6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867" y="609600"/>
            <a:ext cx="8778240" cy="4495800"/>
          </a:xfrm>
        </p:spPr>
        <p:txBody>
          <a:bodyPr>
            <a:noAutofit/>
          </a:bodyPr>
          <a:lstStyle/>
          <a:p>
            <a:pPr marL="109728" indent="0" eaLnBrk="1" fontAlgn="auto" hangingPunct="1">
              <a:lnSpc>
                <a:spcPct val="100000"/>
              </a:lnSpc>
              <a:spcBef>
                <a:spcPts val="0"/>
              </a:spcBef>
              <a:spcAft>
                <a:spcPts val="0"/>
              </a:spcAft>
              <a:buNone/>
              <a:defRPr/>
            </a:pPr>
            <a:r>
              <a:rPr lang="en-US" sz="2000" dirty="0" smtClean="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Guachichile Indians</a:t>
            </a:r>
            <a:r>
              <a:rPr lang="en-US" sz="2000" dirty="0">
                <a:latin typeface="Calibri" panose="020F0502020204030204" pitchFamily="34" charset="0"/>
                <a:cs typeface="Calibri" panose="020F0502020204030204" pitchFamily="34" charset="0"/>
              </a:rPr>
              <a:t> were the most populous Chichimeca nation, occupying </a:t>
            </a:r>
            <a:r>
              <a:rPr lang="en-US" sz="2000" dirty="0" smtClean="0">
                <a:latin typeface="Calibri" panose="020F0502020204030204" pitchFamily="34" charset="0"/>
                <a:cs typeface="Calibri" panose="020F0502020204030204" pitchFamily="34" charset="0"/>
              </a:rPr>
              <a:t>about </a:t>
            </a:r>
            <a:r>
              <a:rPr lang="en-US" sz="2000" dirty="0">
                <a:latin typeface="Calibri" panose="020F0502020204030204" pitchFamily="34" charset="0"/>
                <a:cs typeface="Calibri" panose="020F0502020204030204" pitchFamily="34" charset="0"/>
              </a:rPr>
              <a:t>100,000 square kilometers, from Lake Chapala in Jalisco to modern Saltillo in </a:t>
            </a:r>
            <a:r>
              <a:rPr lang="en-US" sz="2000" dirty="0" smtClean="0">
                <a:latin typeface="Calibri" panose="020F0502020204030204" pitchFamily="34" charset="0"/>
                <a:cs typeface="Calibri" panose="020F0502020204030204" pitchFamily="34" charset="0"/>
              </a:rPr>
              <a:t>Coahuila, including parts of western Guanajuato. The </a:t>
            </a:r>
            <a:r>
              <a:rPr lang="en-US" sz="2000" dirty="0">
                <a:latin typeface="Calibri" panose="020F0502020204030204" pitchFamily="34" charset="0"/>
                <a:cs typeface="Calibri" panose="020F0502020204030204" pitchFamily="34" charset="0"/>
              </a:rPr>
              <a:t>name "Guachichil" was given to them by the Mexica, and meant “head colored red” (Quaítl = head; Chichitic = red). They had been given this label because they wore red feather headdresses, painted their bodies and their hair red, and wore head coverings (bonetillas) made of hides and painted red.</a:t>
            </a:r>
            <a:endParaRPr lang="en-US" sz="2000" dirty="0" smtClean="0">
              <a:latin typeface="Calibri" panose="020F0502020204030204" pitchFamily="34" charset="0"/>
              <a:cs typeface="Calibri" panose="020F0502020204030204" pitchFamily="34" charset="0"/>
            </a:endParaRPr>
          </a:p>
          <a:p>
            <a:pPr marL="109728" indent="0">
              <a:lnSpc>
                <a:spcPct val="100000"/>
              </a:lnSpc>
              <a:spcBef>
                <a:spcPts val="0"/>
              </a:spcBef>
              <a:spcAft>
                <a:spcPts val="0"/>
              </a:spcAft>
              <a:buNone/>
              <a:defRPr/>
            </a:pPr>
            <a:endParaRPr lang="en-US" sz="2000" dirty="0" smtClean="0">
              <a:latin typeface="Calibri" panose="020F0502020204030204" pitchFamily="34" charset="0"/>
              <a:cs typeface="Calibri" panose="020F0502020204030204" pitchFamily="34" charset="0"/>
            </a:endParaRPr>
          </a:p>
          <a:p>
            <a:pPr marL="109728" indent="0">
              <a:lnSpc>
                <a:spcPct val="100000"/>
              </a:lnSpc>
              <a:spcBef>
                <a:spcPts val="0"/>
              </a:spcBef>
              <a:spcAft>
                <a:spcPts val="0"/>
              </a:spcAft>
              <a:buNone/>
              <a:defRPr/>
            </a:pP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Spanish frontiersmen and contemporary writers referred to the Guachichiles </a:t>
            </a:r>
            <a:r>
              <a:rPr lang="en-US" sz="2000" b="1" dirty="0">
                <a:solidFill>
                  <a:schemeClr val="accent6">
                    <a:lumMod val="75000"/>
                  </a:schemeClr>
                </a:solidFill>
                <a:latin typeface="Calibri" panose="020F0502020204030204" pitchFamily="34" charset="0"/>
                <a:cs typeface="Calibri" panose="020F0502020204030204" pitchFamily="34" charset="0"/>
              </a:rPr>
              <a:t>"as being the most ferocious, the most valiant, and the most elusive" of all their indigenous </a:t>
            </a:r>
            <a:r>
              <a:rPr lang="en-US" sz="2000" b="1" dirty="0" smtClean="0">
                <a:solidFill>
                  <a:schemeClr val="accent6">
                    <a:lumMod val="75000"/>
                  </a:schemeClr>
                </a:solidFill>
                <a:latin typeface="Calibri" panose="020F0502020204030204" pitchFamily="34" charset="0"/>
                <a:cs typeface="Calibri" panose="020F0502020204030204" pitchFamily="34" charset="0"/>
              </a:rPr>
              <a:t>adversaries. </a:t>
            </a:r>
            <a:r>
              <a:rPr lang="en-US" sz="2000" dirty="0" smtClean="0">
                <a:latin typeface="Calibri" panose="020F0502020204030204" pitchFamily="34" charset="0"/>
                <a:cs typeface="Calibri" panose="020F0502020204030204" pitchFamily="34" charset="0"/>
              </a:rPr>
              <a:t>It is believed that the </a:t>
            </a:r>
            <a:r>
              <a:rPr lang="en-US" sz="2000" dirty="0">
                <a:latin typeface="Calibri" panose="020F0502020204030204" pitchFamily="34" charset="0"/>
                <a:cs typeface="Calibri" panose="020F0502020204030204" pitchFamily="34" charset="0"/>
              </a:rPr>
              <a:t>Guachichile Indians </a:t>
            </a:r>
            <a:r>
              <a:rPr lang="en-US" sz="2000" dirty="0" smtClean="0">
                <a:latin typeface="Calibri" panose="020F0502020204030204" pitchFamily="34" charset="0"/>
                <a:cs typeface="Calibri" panose="020F0502020204030204" pitchFamily="34" charset="0"/>
              </a:rPr>
              <a:t>were </a:t>
            </a:r>
            <a:r>
              <a:rPr lang="en-US" sz="2000" dirty="0">
                <a:latin typeface="Calibri" panose="020F0502020204030204" pitchFamily="34" charset="0"/>
                <a:cs typeface="Calibri" panose="020F0502020204030204" pitchFamily="34" charset="0"/>
              </a:rPr>
              <a:t>closely related to the </a:t>
            </a:r>
            <a:r>
              <a:rPr lang="en-US" sz="2000" b="1" dirty="0">
                <a:latin typeface="Calibri" panose="020F0502020204030204" pitchFamily="34" charset="0"/>
                <a:cs typeface="Calibri" panose="020F0502020204030204" pitchFamily="34" charset="0"/>
              </a:rPr>
              <a:t>Huichol Indians,</a:t>
            </a:r>
            <a:r>
              <a:rPr lang="en-US" sz="2000" dirty="0">
                <a:latin typeface="Calibri" panose="020F0502020204030204" pitchFamily="34" charset="0"/>
                <a:cs typeface="Calibri" panose="020F0502020204030204" pitchFamily="34" charset="0"/>
              </a:rPr>
              <a:t> who </a:t>
            </a:r>
            <a:r>
              <a:rPr lang="en-US" sz="2000" dirty="0" smtClean="0">
                <a:latin typeface="Calibri" panose="020F0502020204030204" pitchFamily="34" charset="0"/>
                <a:cs typeface="Calibri" panose="020F0502020204030204" pitchFamily="34" charset="0"/>
              </a:rPr>
              <a:t>presently live </a:t>
            </a:r>
            <a:r>
              <a:rPr lang="en-US" sz="2000" dirty="0">
                <a:latin typeface="Calibri" panose="020F0502020204030204" pitchFamily="34" charset="0"/>
                <a:cs typeface="Calibri" panose="020F0502020204030204" pitchFamily="34" charset="0"/>
              </a:rPr>
              <a:t>in </a:t>
            </a:r>
            <a:r>
              <a:rPr lang="en-US" sz="2000" dirty="0" smtClean="0">
                <a:latin typeface="Calibri" panose="020F0502020204030204" pitchFamily="34" charset="0"/>
                <a:cs typeface="Calibri" panose="020F0502020204030204" pitchFamily="34" charset="0"/>
              </a:rPr>
              <a:t>Nayarit. Consider the similarity of </a:t>
            </a:r>
            <a:r>
              <a:rPr lang="en-US" sz="2000" b="1" dirty="0" smtClean="0">
                <a:latin typeface="Calibri" panose="020F0502020204030204" pitchFamily="34" charset="0"/>
                <a:cs typeface="Calibri" panose="020F0502020204030204" pitchFamily="34" charset="0"/>
              </a:rPr>
              <a:t>“Guachil” </a:t>
            </a:r>
            <a:r>
              <a:rPr lang="en-US" sz="2000" dirty="0" smtClean="0">
                <a:latin typeface="Calibri" panose="020F0502020204030204" pitchFamily="34" charset="0"/>
                <a:cs typeface="Calibri" panose="020F0502020204030204" pitchFamily="34" charset="0"/>
              </a:rPr>
              <a:t>and </a:t>
            </a:r>
            <a:r>
              <a:rPr lang="en-US" sz="2000" b="1" dirty="0" smtClean="0">
                <a:latin typeface="Calibri" panose="020F0502020204030204" pitchFamily="34" charset="0"/>
                <a:cs typeface="Calibri" panose="020F0502020204030204" pitchFamily="34" charset="0"/>
              </a:rPr>
              <a:t>“Huichol”</a:t>
            </a:r>
            <a:r>
              <a:rPr lang="en-US" sz="2000" dirty="0" smtClean="0">
                <a:latin typeface="Calibri" panose="020F0502020204030204" pitchFamily="34" charset="0"/>
                <a:cs typeface="Calibri" panose="020F0502020204030204" pitchFamily="34" charset="0"/>
              </a:rPr>
              <a:t> – the theory states that the Huichol were a subgroup that moved to the west and developed their own culture and language. </a:t>
            </a:r>
            <a:endParaRPr lang="en-US" sz="2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a:xfrm>
            <a:off x="8077200" y="6096000"/>
            <a:ext cx="856907" cy="669925"/>
          </a:xfrm>
        </p:spPr>
        <p:txBody>
          <a:bodyPr/>
          <a:lstStyle/>
          <a:p>
            <a:pPr>
              <a:defRPr/>
            </a:pPr>
            <a:fld id="{39D5B0D8-2A82-4536-BD48-64B77C413717}" type="slidenum">
              <a:rPr lang="en-US" sz="1200" smtClean="0">
                <a:solidFill>
                  <a:schemeClr val="tx1"/>
                </a:solidFill>
                <a:latin typeface="Calibri" panose="020F0502020204030204" pitchFamily="34" charset="0"/>
                <a:cs typeface="Calibri" panose="020F0502020204030204" pitchFamily="34" charset="0"/>
              </a:rPr>
              <a:pPr>
                <a:defRPr/>
              </a:pPr>
              <a:t>11</a:t>
            </a:fld>
            <a:endParaRPr lang="en-US" sz="1200" dirty="0">
              <a:solidFill>
                <a:schemeClr val="tx1"/>
              </a:solidFill>
              <a:latin typeface="Calibri" panose="020F0502020204030204" pitchFamily="34" charset="0"/>
              <a:cs typeface="Calibri" panose="020F0502020204030204" pitchFamily="34" charset="0"/>
            </a:endParaRPr>
          </a:p>
        </p:txBody>
      </p:sp>
      <p:sp>
        <p:nvSpPr>
          <p:cNvPr id="4" name="TextBox 3"/>
          <p:cNvSpPr txBox="1"/>
          <p:nvPr/>
        </p:nvSpPr>
        <p:spPr>
          <a:xfrm>
            <a:off x="347133" y="5369867"/>
            <a:ext cx="7328288" cy="461665"/>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Sources: Stacy B</a:t>
            </a:r>
            <a:r>
              <a:rPr lang="en-US" sz="1200" dirty="0">
                <a:latin typeface="Calibri" panose="020F0502020204030204" pitchFamily="34" charset="0"/>
                <a:cs typeface="Calibri" panose="020F0502020204030204" pitchFamily="34" charset="0"/>
              </a:rPr>
              <a:t>. Schaefer and Peter T. Furst (eds.), </a:t>
            </a:r>
            <a:r>
              <a:rPr lang="en-US" sz="12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People of the Peyote: Huichol Indian </a:t>
            </a:r>
            <a:r>
              <a:rPr lang="en-US" sz="1200" dirty="0" smtClean="0">
                <a:latin typeface="Calibri" panose="020F0502020204030204" pitchFamily="34" charset="0"/>
                <a:cs typeface="Calibri" panose="020F0502020204030204" pitchFamily="34" charset="0"/>
              </a:rPr>
              <a:t>History, Religion,</a:t>
            </a:r>
          </a:p>
          <a:p>
            <a:r>
              <a:rPr lang="en-US" sz="1200" dirty="0" smtClean="0">
                <a:latin typeface="Calibri" panose="020F0502020204030204" pitchFamily="34" charset="0"/>
                <a:cs typeface="Calibri" panose="020F0502020204030204" pitchFamily="34" charset="0"/>
              </a:rPr>
              <a:t>and Survival" (1996); Philip Wayne Powell</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Soldiers, Indians and Silver: North </a:t>
            </a:r>
            <a:r>
              <a:rPr lang="en-US" sz="1200" dirty="0" smtClean="0">
                <a:latin typeface="Calibri" panose="020F0502020204030204" pitchFamily="34" charset="0"/>
                <a:cs typeface="Calibri" panose="020F0502020204030204" pitchFamily="34" charset="0"/>
              </a:rPr>
              <a:t>America's </a:t>
            </a:r>
            <a:r>
              <a:rPr lang="en-US" sz="1200" dirty="0">
                <a:latin typeface="Calibri" panose="020F0502020204030204" pitchFamily="34" charset="0"/>
                <a:cs typeface="Calibri" panose="020F0502020204030204" pitchFamily="34" charset="0"/>
              </a:rPr>
              <a:t>First Frontier </a:t>
            </a:r>
            <a:r>
              <a:rPr lang="en-US" sz="1200" dirty="0" smtClean="0">
                <a:latin typeface="Calibri" panose="020F0502020204030204" pitchFamily="34" charset="0"/>
                <a:cs typeface="Calibri" panose="020F0502020204030204" pitchFamily="34" charset="0"/>
              </a:rPr>
              <a:t>War" (1973).</a:t>
            </a:r>
            <a:endParaRPr lang="en-US" sz="1200" dirty="0">
              <a:latin typeface="Calibri" panose="020F0502020204030204" pitchFamily="34" charset="0"/>
              <a:cs typeface="Calibri" panose="020F0502020204030204" pitchFamily="34" charset="0"/>
            </a:endParaRPr>
          </a:p>
        </p:txBody>
      </p:sp>
      <p:sp>
        <p:nvSpPr>
          <p:cNvPr id="10" name="Rectangle 2"/>
          <p:cNvSpPr txBox="1">
            <a:spLocks noChangeArrowheads="1"/>
          </p:cNvSpPr>
          <p:nvPr/>
        </p:nvSpPr>
        <p:spPr>
          <a:xfrm>
            <a:off x="228600" y="26126"/>
            <a:ext cx="8388532" cy="5117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a:solidFill>
                  <a:schemeClr val="tx1"/>
                </a:solidFill>
                <a:latin typeface="Calibri" panose="020F0502020204030204" pitchFamily="34" charset="0"/>
              </a:rPr>
              <a:t>The </a:t>
            </a:r>
            <a:r>
              <a:rPr lang="en-US" altLang="en-US" sz="2400" b="1" dirty="0" smtClean="0">
                <a:solidFill>
                  <a:schemeClr val="tx1"/>
                </a:solidFill>
                <a:latin typeface="Calibri" panose="020F0502020204030204" pitchFamily="34" charset="0"/>
              </a:rPr>
              <a:t>Guachichiles</a:t>
            </a:r>
            <a:endParaRPr lang="en-US" altLang="en-US" sz="2400" b="1" dirty="0">
              <a:solidFill>
                <a:schemeClr val="tx1"/>
              </a:solidFill>
              <a:latin typeface="Calibri" panose="020F0502020204030204" pitchFamily="34" charset="0"/>
            </a:endParaRPr>
          </a:p>
        </p:txBody>
      </p:sp>
      <p:sp>
        <p:nvSpPr>
          <p:cNvPr id="8" name="TextBox 7"/>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261945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76" y="530580"/>
            <a:ext cx="3672069" cy="6175020"/>
          </a:xfrm>
          <a:ln w="38100">
            <a:solidFill>
              <a:schemeClr val="tx1"/>
            </a:solidFill>
          </a:ln>
        </p:spPr>
        <p:txBody>
          <a:bodyPr>
            <a:normAutofit fontScale="25000" lnSpcReduction="20000"/>
          </a:bodyPr>
          <a:lstStyle/>
          <a:p>
            <a:pPr marL="109728" indent="0" eaLnBrk="1" fontAlgn="auto" hangingPunct="1">
              <a:lnSpc>
                <a:spcPct val="120000"/>
              </a:lnSpc>
              <a:spcBef>
                <a:spcPts val="0"/>
              </a:spcBef>
              <a:buNone/>
              <a:defRPr/>
            </a:pPr>
            <a:r>
              <a:rPr lang="en-US" sz="8000" dirty="0" smtClean="0">
                <a:latin typeface="Calibri" panose="020F0502020204030204" pitchFamily="34" charset="0"/>
                <a:cs typeface="Calibri" panose="020F0502020204030204" pitchFamily="34" charset="0"/>
              </a:rPr>
              <a:t>The </a:t>
            </a:r>
            <a:r>
              <a:rPr lang="en-US" sz="8000" dirty="0">
                <a:latin typeface="Calibri" panose="020F0502020204030204" pitchFamily="34" charset="0"/>
                <a:cs typeface="Calibri" panose="020F0502020204030204" pitchFamily="34" charset="0"/>
              </a:rPr>
              <a:t>nation of the </a:t>
            </a:r>
            <a:r>
              <a:rPr lang="en-US" sz="8000" b="1" dirty="0">
                <a:latin typeface="Calibri" panose="020F0502020204030204" pitchFamily="34" charset="0"/>
                <a:cs typeface="Calibri" panose="020F0502020204030204" pitchFamily="34" charset="0"/>
              </a:rPr>
              <a:t>Guamares,</a:t>
            </a:r>
            <a:r>
              <a:rPr lang="en-US" sz="8000" dirty="0">
                <a:latin typeface="Calibri" panose="020F0502020204030204" pitchFamily="34" charset="0"/>
                <a:cs typeface="Calibri" panose="020F0502020204030204" pitchFamily="34" charset="0"/>
              </a:rPr>
              <a:t> located in the Guanajuato Sierras, was centered around </a:t>
            </a:r>
            <a:r>
              <a:rPr lang="en-US" sz="8000" dirty="0" smtClean="0">
                <a:latin typeface="Calibri" panose="020F0502020204030204" pitchFamily="34" charset="0"/>
                <a:cs typeface="Calibri" panose="020F0502020204030204" pitchFamily="34" charset="0"/>
              </a:rPr>
              <a:t>Penjamo </a:t>
            </a:r>
            <a:r>
              <a:rPr lang="en-US" sz="8000" dirty="0">
                <a:latin typeface="Calibri" panose="020F0502020204030204" pitchFamily="34" charset="0"/>
                <a:cs typeface="Calibri" panose="020F0502020204030204" pitchFamily="34" charset="0"/>
              </a:rPr>
              <a:t>and San </a:t>
            </a:r>
            <a:r>
              <a:rPr lang="en-US" sz="8000" dirty="0" smtClean="0">
                <a:latin typeface="Calibri" panose="020F0502020204030204" pitchFamily="34" charset="0"/>
                <a:cs typeface="Calibri" panose="020F0502020204030204" pitchFamily="34" charset="0"/>
              </a:rPr>
              <a:t>Miguel and stretched eastward beyond the present City of Guanajuato. </a:t>
            </a:r>
            <a:endParaRPr lang="en-US" sz="8000" dirty="0" smtClean="0">
              <a:latin typeface="Calibri" panose="020F0502020204030204" pitchFamily="34" charset="0"/>
              <a:cs typeface="Calibri" panose="020F0502020204030204" pitchFamily="34" charset="0"/>
            </a:endParaRPr>
          </a:p>
          <a:p>
            <a:pPr marL="109728" indent="0" eaLnBrk="1" fontAlgn="auto" hangingPunct="1">
              <a:lnSpc>
                <a:spcPct val="120000"/>
              </a:lnSpc>
              <a:spcBef>
                <a:spcPts val="0"/>
              </a:spcBef>
              <a:buNone/>
              <a:defRPr/>
            </a:pPr>
            <a:endParaRPr lang="en-US" sz="8000" dirty="0" smtClean="0">
              <a:latin typeface="Calibri" panose="020F0502020204030204" pitchFamily="34" charset="0"/>
              <a:cs typeface="Calibri" panose="020F0502020204030204" pitchFamily="34" charset="0"/>
            </a:endParaRPr>
          </a:p>
          <a:p>
            <a:pPr marL="109728" indent="0" eaLnBrk="1" fontAlgn="auto" hangingPunct="1">
              <a:lnSpc>
                <a:spcPct val="120000"/>
              </a:lnSpc>
              <a:spcBef>
                <a:spcPts val="0"/>
              </a:spcBef>
              <a:buNone/>
              <a:defRPr/>
            </a:pPr>
            <a:r>
              <a:rPr lang="en-US" sz="8000" dirty="0" smtClean="0">
                <a:latin typeface="Calibri" panose="020F0502020204030204" pitchFamily="34" charset="0"/>
                <a:cs typeface="Calibri" panose="020F0502020204030204" pitchFamily="34" charset="0"/>
              </a:rPr>
              <a:t>The author </a:t>
            </a:r>
            <a:r>
              <a:rPr lang="en-US" sz="8000" dirty="0">
                <a:latin typeface="Calibri" panose="020F0502020204030204" pitchFamily="34" charset="0"/>
                <a:cs typeface="Calibri" panose="020F0502020204030204" pitchFamily="34" charset="0"/>
              </a:rPr>
              <a:t>Gonzalo de las </a:t>
            </a:r>
            <a:r>
              <a:rPr lang="en-US" sz="8000" dirty="0" smtClean="0">
                <a:latin typeface="Calibri" panose="020F0502020204030204" pitchFamily="34" charset="0"/>
                <a:cs typeface="Calibri" panose="020F0502020204030204" pitchFamily="34" charset="0"/>
              </a:rPr>
              <a:t>Casas </a:t>
            </a:r>
            <a:r>
              <a:rPr lang="en-US" sz="8000" dirty="0">
                <a:latin typeface="Calibri" panose="020F0502020204030204" pitchFamily="34" charset="0"/>
                <a:cs typeface="Calibri" panose="020F0502020204030204" pitchFamily="34" charset="0"/>
              </a:rPr>
              <a:t>called the </a:t>
            </a:r>
            <a:r>
              <a:rPr lang="en-US" sz="8000" b="1" dirty="0">
                <a:latin typeface="Calibri" panose="020F0502020204030204" pitchFamily="34" charset="0"/>
                <a:cs typeface="Calibri" panose="020F0502020204030204" pitchFamily="34" charset="0"/>
              </a:rPr>
              <a:t>Guamares</a:t>
            </a:r>
            <a:r>
              <a:rPr lang="en-US" sz="8000" dirty="0">
                <a:latin typeface="Calibri" panose="020F0502020204030204" pitchFamily="34" charset="0"/>
                <a:cs typeface="Calibri" panose="020F0502020204030204" pitchFamily="34" charset="0"/>
              </a:rPr>
              <a:t> "the bravest, most warlike, treacherous, and destructive of all the Chichimecas, and the most astute (dispuesta)." </a:t>
            </a:r>
            <a:r>
              <a:rPr lang="en-US" sz="8000" dirty="0" smtClean="0">
                <a:latin typeface="Calibri" panose="020F0502020204030204" pitchFamily="34" charset="0"/>
                <a:cs typeface="Calibri" panose="020F0502020204030204" pitchFamily="34" charset="0"/>
              </a:rPr>
              <a:t> Like Guachichiles, the Guamares pained their body in red and white colors</a:t>
            </a:r>
            <a:r>
              <a:rPr lang="en-US" sz="8000" dirty="0" smtClean="0">
                <a:latin typeface="Calibri" panose="020F0502020204030204" pitchFamily="34" charset="0"/>
                <a:cs typeface="Calibri" panose="020F0502020204030204" pitchFamily="34" charset="0"/>
              </a:rPr>
              <a:t>. The </a:t>
            </a:r>
            <a:r>
              <a:rPr lang="en-US" sz="8000" dirty="0" smtClean="0">
                <a:latin typeface="Calibri" panose="020F0502020204030204" pitchFamily="34" charset="0"/>
                <a:cs typeface="Calibri" panose="020F0502020204030204" pitchFamily="34" charset="0"/>
              </a:rPr>
              <a:t>map at the right shows that the Guamares occupied the largest segment of Guanajuato, with the Pames and Otomies to their east.</a:t>
            </a:r>
            <a:endParaRPr lang="en-US" sz="8000" dirty="0">
              <a:latin typeface="Calibri" panose="020F0502020204030204" pitchFamily="34" charset="0"/>
              <a:cs typeface="Calibri" panose="020F0502020204030204" pitchFamily="34" charset="0"/>
            </a:endParaRPr>
          </a:p>
          <a:p>
            <a:pPr marL="109728" indent="0" eaLnBrk="1" fontAlgn="auto" hangingPunct="1">
              <a:spcAft>
                <a:spcPts val="1200"/>
              </a:spcAft>
              <a:buNone/>
              <a:defRPr/>
            </a:pPr>
            <a:r>
              <a:rPr lang="en-US" sz="5000" dirty="0" smtClean="0">
                <a:latin typeface="Calibri" panose="020F0502020204030204" pitchFamily="34" charset="0"/>
                <a:cs typeface="Calibri" panose="020F0502020204030204" pitchFamily="34" charset="0"/>
              </a:rPr>
              <a:t>.</a:t>
            </a:r>
          </a:p>
          <a:p>
            <a:pPr marL="109728" indent="0" eaLnBrk="1" fontAlgn="auto" hangingPunct="1">
              <a:spcAft>
                <a:spcPts val="1200"/>
              </a:spcAft>
              <a:buNone/>
              <a:defRPr/>
            </a:pPr>
            <a:endParaRPr lang="en-US" dirty="0"/>
          </a:p>
        </p:txBody>
      </p:sp>
      <p:sp>
        <p:nvSpPr>
          <p:cNvPr id="6" name="Slide Number Placeholder 5"/>
          <p:cNvSpPr>
            <a:spLocks noGrp="1"/>
          </p:cNvSpPr>
          <p:nvPr>
            <p:ph type="sldNum" sz="quarter" idx="12"/>
          </p:nvPr>
        </p:nvSpPr>
        <p:spPr>
          <a:xfrm>
            <a:off x="8077200" y="6193463"/>
            <a:ext cx="856907" cy="669925"/>
          </a:xfrm>
        </p:spPr>
        <p:txBody>
          <a:bodyPr/>
          <a:lstStyle/>
          <a:p>
            <a:pPr>
              <a:defRPr/>
            </a:pPr>
            <a:fld id="{39D5B0D8-2A82-4536-BD48-64B77C413717}" type="slidenum">
              <a:rPr lang="en-US" sz="1200" smtClean="0">
                <a:solidFill>
                  <a:schemeClr val="tx1"/>
                </a:solidFill>
                <a:latin typeface="Calibri" panose="020F0502020204030204" pitchFamily="34" charset="0"/>
                <a:cs typeface="Calibri" panose="020F0502020204030204" pitchFamily="34" charset="0"/>
              </a:rPr>
              <a:pPr>
                <a:defRPr/>
              </a:pPr>
              <a:t>12</a:t>
            </a:fld>
            <a:endParaRPr lang="en-US" sz="1200"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
        <p:nvSpPr>
          <p:cNvPr id="8" name="Rectangle 2"/>
          <p:cNvSpPr txBox="1">
            <a:spLocks noChangeArrowheads="1"/>
          </p:cNvSpPr>
          <p:nvPr/>
        </p:nvSpPr>
        <p:spPr>
          <a:xfrm>
            <a:off x="228600" y="26126"/>
            <a:ext cx="8388532" cy="5117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a:solidFill>
                  <a:schemeClr val="tx1"/>
                </a:solidFill>
                <a:latin typeface="Calibri" panose="020F0502020204030204" pitchFamily="34" charset="0"/>
              </a:rPr>
              <a:t>The </a:t>
            </a:r>
            <a:r>
              <a:rPr lang="en-US" altLang="en-US" sz="2400" b="1" dirty="0" smtClean="0">
                <a:solidFill>
                  <a:schemeClr val="tx1"/>
                </a:solidFill>
                <a:latin typeface="Calibri" panose="020F0502020204030204" pitchFamily="34" charset="0"/>
              </a:rPr>
              <a:t>Guamares</a:t>
            </a:r>
            <a:endParaRPr lang="en-US" altLang="en-US" sz="2400" b="1" dirty="0">
              <a:solidFill>
                <a:schemeClr val="tx1"/>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428" y="446937"/>
            <a:ext cx="5133058" cy="4297680"/>
          </a:xfrm>
          <a:prstGeom prst="rect">
            <a:avLst/>
          </a:prstGeom>
          <a:ln w="38100">
            <a:solidFill>
              <a:schemeClr val="tx1"/>
            </a:solidFill>
          </a:ln>
        </p:spPr>
      </p:pic>
      <p:sp>
        <p:nvSpPr>
          <p:cNvPr id="9" name="TextBox 8"/>
          <p:cNvSpPr txBox="1"/>
          <p:nvPr/>
        </p:nvSpPr>
        <p:spPr>
          <a:xfrm>
            <a:off x="4114800" y="5334000"/>
            <a:ext cx="4866686" cy="830997"/>
          </a:xfrm>
          <a:prstGeom prst="rect">
            <a:avLst/>
          </a:prstGeom>
          <a:noFill/>
        </p:spPr>
        <p:txBody>
          <a:bodyPr wrap="square" rtlCol="0">
            <a:spAutoFit/>
          </a:bodyPr>
          <a:lstStyle/>
          <a:p>
            <a:r>
              <a:rPr lang="en-US" sz="1200" b="0" dirty="0" smtClean="0">
                <a:solidFill>
                  <a:schemeClr val="tx1"/>
                </a:solidFill>
                <a:latin typeface="Calibri" panose="020F0502020204030204" pitchFamily="34" charset="0"/>
                <a:cs typeface="Calibri" panose="020F0502020204030204" pitchFamily="34" charset="0"/>
              </a:rPr>
              <a:t>Sources: Philip Wayne Powell, “Soldiers</a:t>
            </a:r>
            <a:r>
              <a:rPr lang="en-US" sz="1200" b="0" dirty="0">
                <a:solidFill>
                  <a:schemeClr val="tx1"/>
                </a:solidFill>
                <a:latin typeface="Calibri" panose="020F0502020204030204" pitchFamily="34" charset="0"/>
                <a:cs typeface="Calibri" panose="020F0502020204030204" pitchFamily="34" charset="0"/>
              </a:rPr>
              <a:t>, Indians and Silver: North America's First Frontier </a:t>
            </a:r>
            <a:r>
              <a:rPr lang="en-US" sz="1200" b="0" dirty="0" smtClean="0">
                <a:solidFill>
                  <a:schemeClr val="tx1"/>
                </a:solidFill>
                <a:latin typeface="Calibri" panose="020F0502020204030204" pitchFamily="34" charset="0"/>
                <a:cs typeface="Calibri" panose="020F0502020204030204" pitchFamily="34" charset="0"/>
              </a:rPr>
              <a:t>War"  (Tempe</a:t>
            </a:r>
            <a:r>
              <a:rPr lang="en-US" sz="1200" b="0" dirty="0">
                <a:solidFill>
                  <a:schemeClr val="tx1"/>
                </a:solidFill>
                <a:latin typeface="Calibri" panose="020F0502020204030204" pitchFamily="34" charset="0"/>
                <a:cs typeface="Calibri" panose="020F0502020204030204" pitchFamily="34" charset="0"/>
              </a:rPr>
              <a:t>, Arizona: Center for </a:t>
            </a:r>
            <a:r>
              <a:rPr lang="en-US" sz="1200" b="0" dirty="0" smtClean="0">
                <a:solidFill>
                  <a:schemeClr val="tx1"/>
                </a:solidFill>
                <a:latin typeface="Calibri" panose="020F0502020204030204" pitchFamily="34" charset="0"/>
                <a:cs typeface="Calibri" panose="020F0502020204030204" pitchFamily="34" charset="0"/>
              </a:rPr>
              <a:t>Latin </a:t>
            </a:r>
            <a:r>
              <a:rPr lang="en-US" sz="1200" b="0" dirty="0">
                <a:solidFill>
                  <a:schemeClr val="tx1"/>
                </a:solidFill>
                <a:latin typeface="Calibri" panose="020F0502020204030204" pitchFamily="34" charset="0"/>
                <a:cs typeface="Calibri" panose="020F0502020204030204" pitchFamily="34" charset="0"/>
              </a:rPr>
              <a:t>American Studies, Arizona State University, </a:t>
            </a:r>
            <a:r>
              <a:rPr lang="en-US" sz="1200" b="0" dirty="0" smtClean="0">
                <a:solidFill>
                  <a:schemeClr val="tx1"/>
                </a:solidFill>
                <a:latin typeface="Calibri" panose="020F0502020204030204" pitchFamily="34" charset="0"/>
                <a:cs typeface="Calibri" panose="020F0502020204030204" pitchFamily="34" charset="0"/>
              </a:rPr>
              <a:t>1973</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Peter Masten Dunne, “Pioneer </a:t>
            </a:r>
            <a:r>
              <a:rPr lang="en-US" sz="1200" dirty="0">
                <a:latin typeface="Calibri" panose="020F0502020204030204" pitchFamily="34" charset="0"/>
                <a:cs typeface="Calibri" panose="020F0502020204030204" pitchFamily="34" charset="0"/>
              </a:rPr>
              <a:t>Jesuits in Northern </a:t>
            </a:r>
            <a:r>
              <a:rPr lang="en-US" sz="1200" dirty="0" smtClean="0">
                <a:latin typeface="Calibri" panose="020F0502020204030204" pitchFamily="34" charset="0"/>
                <a:cs typeface="Calibri" panose="020F0502020204030204" pitchFamily="34" charset="0"/>
              </a:rPr>
              <a:t>Mexico” (19444). </a:t>
            </a:r>
            <a:endParaRPr lang="en-US" sz="12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803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2400" y="26126"/>
            <a:ext cx="8464732" cy="449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rPr>
              <a:t>The Pames</a:t>
            </a:r>
            <a:endParaRPr lang="en-US" altLang="en-US" sz="2400" b="1" dirty="0">
              <a:solidFill>
                <a:schemeClr val="tx1"/>
              </a:solidFill>
              <a:latin typeface="Calibri" panose="020F0502020204030204" pitchFamily="34" charset="0"/>
            </a:endParaRPr>
          </a:p>
        </p:txBody>
      </p:sp>
      <p:sp>
        <p:nvSpPr>
          <p:cNvPr id="5" name="Rectangle 3"/>
          <p:cNvSpPr>
            <a:spLocks noGrp="1" noChangeArrowheads="1"/>
          </p:cNvSpPr>
          <p:nvPr>
            <p:ph/>
          </p:nvPr>
        </p:nvSpPr>
        <p:spPr>
          <a:xfrm>
            <a:off x="152400" y="475393"/>
            <a:ext cx="8610600" cy="5373231"/>
          </a:xfrm>
          <a:prstGeom prst="rect">
            <a:avLst/>
          </a:prstGeom>
          <a:ln w="38100">
            <a:solidFill>
              <a:schemeClr val="bg1"/>
            </a:solidFill>
          </a:ln>
        </p:spPr>
        <p:txBody>
          <a:bodyPr anchor="t" anchorCtr="0">
            <a:noAutofit/>
          </a:bodyPr>
          <a:lstStyle/>
          <a:p>
            <a:pPr marL="91440" indent="0">
              <a:spcBef>
                <a:spcPts val="0"/>
              </a:spcBef>
              <a:buNone/>
            </a:pPr>
            <a:r>
              <a:rPr lang="en-US" sz="2000" dirty="0" smtClean="0">
                <a:latin typeface="Calibri" panose="020F0502020204030204" pitchFamily="34" charset="0"/>
              </a:rPr>
              <a:t>As illustrated in the map by Philip </a:t>
            </a:r>
            <a:r>
              <a:rPr lang="en-US" sz="2000" dirty="0">
                <a:latin typeface="Calibri" panose="020F0502020204030204" pitchFamily="34" charset="0"/>
              </a:rPr>
              <a:t>Wayne </a:t>
            </a:r>
            <a:r>
              <a:rPr lang="en-US" sz="2000" dirty="0" smtClean="0">
                <a:latin typeface="Calibri" panose="020F0502020204030204" pitchFamily="34" charset="0"/>
              </a:rPr>
              <a:t>Powell on the preceding page, the Pames lived to the east of the Guamares.  The </a:t>
            </a:r>
            <a:r>
              <a:rPr lang="en-US" sz="2000" dirty="0">
                <a:latin typeface="Calibri" panose="020F0502020204030204" pitchFamily="34" charset="0"/>
              </a:rPr>
              <a:t>Pames </a:t>
            </a:r>
            <a:r>
              <a:rPr lang="en-US" sz="2000" dirty="0" smtClean="0">
                <a:latin typeface="Calibri" panose="020F0502020204030204" pitchFamily="34" charset="0"/>
              </a:rPr>
              <a:t>also lived </a:t>
            </a:r>
            <a:r>
              <a:rPr lang="en-US" sz="2000" dirty="0">
                <a:latin typeface="Calibri" panose="020F0502020204030204" pitchFamily="34" charset="0"/>
              </a:rPr>
              <a:t>south and east of the Guachichiles, and their territory </a:t>
            </a:r>
            <a:r>
              <a:rPr lang="en-US" sz="2000" dirty="0" smtClean="0">
                <a:latin typeface="Calibri" panose="020F0502020204030204" pitchFamily="34" charset="0"/>
              </a:rPr>
              <a:t>blended with the Otomies on the south. </a:t>
            </a:r>
          </a:p>
          <a:p>
            <a:pPr marL="91440" indent="0">
              <a:spcBef>
                <a:spcPts val="0"/>
              </a:spcBef>
              <a:spcAft>
                <a:spcPts val="0"/>
              </a:spcAft>
              <a:buNone/>
            </a:pPr>
            <a:r>
              <a:rPr lang="en-US" sz="2000" dirty="0" smtClean="0">
                <a:latin typeface="Calibri" panose="020F0502020204030204" pitchFamily="34" charset="0"/>
              </a:rPr>
              <a:t>The </a:t>
            </a:r>
            <a:r>
              <a:rPr lang="en-US" sz="2000" dirty="0">
                <a:latin typeface="Calibri" panose="020F0502020204030204" pitchFamily="34" charset="0"/>
              </a:rPr>
              <a:t>Pames — who today call themselves Xi'úi, which means “native” — were a seminomadic tribe, constituting a very divergent branch of the Otomanguean linguistic family. They were located mainly in the southeastern part of San Luis Potosi, as well as adjacent areas of Tamaulipas, Querétaro and Guanajuato. </a:t>
            </a:r>
          </a:p>
          <a:p>
            <a:pPr marL="91440" indent="0">
              <a:spcBef>
                <a:spcPts val="0"/>
              </a:spcBef>
              <a:buNone/>
            </a:pPr>
            <a:endParaRPr lang="en-US" sz="2000" dirty="0">
              <a:latin typeface="Calibri" panose="020F0502020204030204" pitchFamily="34" charset="0"/>
            </a:endParaRPr>
          </a:p>
          <a:p>
            <a:pPr marL="91440" indent="0">
              <a:spcBef>
                <a:spcPts val="0"/>
              </a:spcBef>
              <a:buNone/>
            </a:pPr>
            <a:r>
              <a:rPr lang="en-US" sz="2000" dirty="0" smtClean="0">
                <a:latin typeface="Calibri" panose="020F0502020204030204" pitchFamily="34" charset="0"/>
              </a:rPr>
              <a:t>Initially</a:t>
            </a:r>
            <a:r>
              <a:rPr lang="en-US" sz="2000" dirty="0">
                <a:latin typeface="Calibri" panose="020F0502020204030204" pitchFamily="34" charset="0"/>
              </a:rPr>
              <a:t>, the Pames were minor players in the Chichimeca War. According to Professor Frye, they took part in small raids on cattle ranches in the Bajío. However, in the 1570s, they became more involved in the hostilities, but settled down peacefully when the war ended. </a:t>
            </a:r>
            <a:endParaRPr lang="en-US" sz="2000" dirty="0" smtClean="0">
              <a:latin typeface="Calibri" panose="020F0502020204030204" pitchFamily="34" charset="0"/>
            </a:endParaRPr>
          </a:p>
          <a:p>
            <a:pPr marL="91440" indent="0">
              <a:spcBef>
                <a:spcPts val="0"/>
              </a:spcBef>
              <a:buNone/>
            </a:pPr>
            <a:endParaRPr lang="en-US" sz="2000" dirty="0">
              <a:latin typeface="Calibri" panose="020F0502020204030204" pitchFamily="34" charset="0"/>
            </a:endParaRPr>
          </a:p>
          <a:p>
            <a:pPr marL="91440" indent="0">
              <a:spcBef>
                <a:spcPts val="0"/>
              </a:spcBef>
              <a:buNone/>
            </a:pPr>
            <a:r>
              <a:rPr lang="en-US" sz="2000" dirty="0" smtClean="0">
                <a:latin typeface="Calibri" panose="020F0502020204030204" pitchFamily="34" charset="0"/>
              </a:rPr>
              <a:t>With the influx of Spanish settlers, the nomadic Pames </a:t>
            </a:r>
            <a:r>
              <a:rPr lang="en-US" sz="2000" dirty="0">
                <a:latin typeface="Calibri" panose="020F0502020204030204" pitchFamily="34" charset="0"/>
              </a:rPr>
              <a:t>and Jonaces retreated into the rugged mountains of the Sierra Garda </a:t>
            </a:r>
            <a:r>
              <a:rPr lang="en-US" sz="2000" dirty="0" smtClean="0">
                <a:latin typeface="Calibri" panose="020F0502020204030204" pitchFamily="34" charset="0"/>
              </a:rPr>
              <a:t>(now in Quer</a:t>
            </a:r>
            <a:r>
              <a:rPr lang="en-US" sz="2000" dirty="0" smtClean="0">
                <a:latin typeface="Calibri" panose="020F0502020204030204" pitchFamily="34" charset="0"/>
                <a:cs typeface="Calibri" panose="020F0502020204030204" pitchFamily="34" charset="0"/>
              </a:rPr>
              <a:t>étaro, eastern Guanajuato and San Luis Potosí). Most of t</a:t>
            </a:r>
            <a:r>
              <a:rPr lang="en-US" sz="2000" dirty="0" smtClean="0">
                <a:latin typeface="Calibri" panose="020F0502020204030204" pitchFamily="34" charset="0"/>
              </a:rPr>
              <a:t>his </a:t>
            </a:r>
            <a:r>
              <a:rPr lang="en-US" sz="2000" dirty="0">
                <a:latin typeface="Calibri" panose="020F0502020204030204" pitchFamily="34" charset="0"/>
              </a:rPr>
              <a:t>area would remain effectively outside of Spanish control until the </a:t>
            </a:r>
            <a:r>
              <a:rPr lang="en-US" sz="2000" dirty="0" smtClean="0">
                <a:latin typeface="Calibri" panose="020F0502020204030204" pitchFamily="34" charset="0"/>
              </a:rPr>
              <a:t>early Eighteenth Century. Today — unlike most of the Chichimeca groups participating in the 1550-1590 war — the </a:t>
            </a:r>
            <a:r>
              <a:rPr lang="en-US" sz="2000" dirty="0">
                <a:latin typeface="Calibri" panose="020F0502020204030204" pitchFamily="34" charset="0"/>
              </a:rPr>
              <a:t>Pames continue to exist as a cultural group with a living language.</a:t>
            </a:r>
          </a:p>
          <a:p>
            <a:pPr marL="91440" indent="0">
              <a:spcBef>
                <a:spcPts val="0"/>
              </a:spcBef>
              <a:spcAft>
                <a:spcPts val="0"/>
              </a:spcAft>
              <a:buNone/>
            </a:pPr>
            <a:endParaRPr lang="en-US" dirty="0">
              <a:latin typeface="Calibri" panose="020F0502020204030204" pitchFamily="34" charset="0"/>
            </a:endParaRPr>
          </a:p>
          <a:p>
            <a:pPr marL="91440" indent="0">
              <a:spcBef>
                <a:spcPts val="0"/>
              </a:spcBef>
              <a:spcAft>
                <a:spcPts val="0"/>
              </a:spcAft>
              <a:buNone/>
            </a:pPr>
            <a:endParaRPr lang="en-US" dirty="0">
              <a:latin typeface="Calibri" panose="020F0502020204030204" pitchFamily="34" charset="0"/>
            </a:endParaRPr>
          </a:p>
          <a:p>
            <a:pPr marL="91440" indent="0">
              <a:spcBef>
                <a:spcPts val="0"/>
              </a:spcBef>
              <a:spcAft>
                <a:spcPts val="0"/>
              </a:spcAft>
              <a:buNone/>
            </a:pPr>
            <a:endParaRPr lang="en-US" dirty="0" smtClean="0">
              <a:latin typeface="Calibri" panose="020F0502020204030204" pitchFamily="34" charset="0"/>
            </a:endParaRPr>
          </a:p>
          <a:p>
            <a:pPr marL="91440" indent="0">
              <a:spcBef>
                <a:spcPts val="0"/>
              </a:spcBef>
              <a:spcAft>
                <a:spcPts val="0"/>
              </a:spcAft>
              <a:buNone/>
            </a:pPr>
            <a:endParaRPr lang="en-US" dirty="0" smtClean="0">
              <a:latin typeface="Calibri" panose="020F0502020204030204" pitchFamily="34" charset="0"/>
            </a:endParaRPr>
          </a:p>
        </p:txBody>
      </p:sp>
      <p:sp>
        <p:nvSpPr>
          <p:cNvPr id="6" name="Slide Number Placeholder 2"/>
          <p:cNvSpPr>
            <a:spLocks noGrp="1"/>
          </p:cNvSpPr>
          <p:nvPr>
            <p:ph type="sldNum" sz="quarter" idx="12"/>
          </p:nvPr>
        </p:nvSpPr>
        <p:spPr>
          <a:xfrm>
            <a:off x="8493478" y="6365189"/>
            <a:ext cx="404647" cy="334962"/>
          </a:xfrm>
        </p:spPr>
        <p:txBody>
          <a:bodyPr/>
          <a:lstStyle/>
          <a:p>
            <a:pPr>
              <a:defRPr/>
            </a:pPr>
            <a:r>
              <a:rPr lang="en-US" sz="1200" dirty="0" smtClean="0"/>
              <a:t>27</a:t>
            </a:r>
            <a:endParaRPr lang="en-US" sz="1200" dirty="0"/>
          </a:p>
        </p:txBody>
      </p:sp>
      <p:sp>
        <p:nvSpPr>
          <p:cNvPr id="2" name="TextBox 1"/>
          <p:cNvSpPr txBox="1"/>
          <p:nvPr/>
        </p:nvSpPr>
        <p:spPr>
          <a:xfrm>
            <a:off x="120227" y="5848624"/>
            <a:ext cx="7728373" cy="830997"/>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Sources: Philip Wayne Powell, “Soldiers, Indians and Silver: North America's First Frontier War"  (Tempe, Arizona: Center for Latin American Studies, Arizona State University, 1973); </a:t>
            </a:r>
            <a:r>
              <a:rPr lang="en-US" sz="1200" dirty="0" smtClean="0">
                <a:latin typeface="Calibri" panose="020F0502020204030204" pitchFamily="34" charset="0"/>
                <a:cs typeface="Calibri" panose="020F0502020204030204" pitchFamily="34" charset="0"/>
              </a:rPr>
              <a:t>David </a:t>
            </a:r>
            <a:r>
              <a:rPr lang="en-US" sz="1200" dirty="0" smtClean="0">
                <a:latin typeface="+mn-lt"/>
              </a:rPr>
              <a:t>Frye, </a:t>
            </a:r>
            <a:r>
              <a:rPr lang="en-US" sz="1200" dirty="0">
                <a:latin typeface="+mn-lt"/>
              </a:rPr>
              <a:t>“The Native peoples of Northeastern Mexico,” in </a:t>
            </a:r>
            <a:r>
              <a:rPr lang="en-US" sz="1200" dirty="0" smtClean="0">
                <a:latin typeface="+mn-lt"/>
              </a:rPr>
              <a:t>Richard E</a:t>
            </a:r>
            <a:r>
              <a:rPr lang="en-US" sz="1200" dirty="0">
                <a:latin typeface="+mn-lt"/>
              </a:rPr>
              <a:t>. W. Adams and Murdo J. MacLeod, </a:t>
            </a:r>
            <a:r>
              <a:rPr lang="en-US" sz="1200" i="1" dirty="0">
                <a:latin typeface="+mn-lt"/>
              </a:rPr>
              <a:t>The Cambridge History of the Native </a:t>
            </a:r>
            <a:r>
              <a:rPr lang="en-US" sz="1200" i="1" dirty="0" smtClean="0">
                <a:latin typeface="+mn-lt"/>
              </a:rPr>
              <a:t> Peoples </a:t>
            </a:r>
            <a:r>
              <a:rPr lang="en-US" sz="1200" i="1" dirty="0">
                <a:latin typeface="+mn-lt"/>
              </a:rPr>
              <a:t>of the Americas, Volume II: Mesoamerica, Part </a:t>
            </a:r>
            <a:r>
              <a:rPr lang="en-US" sz="1200" i="1" dirty="0" smtClean="0">
                <a:latin typeface="+mn-lt"/>
              </a:rPr>
              <a:t>1</a:t>
            </a:r>
            <a:r>
              <a:rPr lang="en-US" sz="1200" dirty="0" smtClean="0">
                <a:latin typeface="+mn-lt"/>
              </a:rPr>
              <a:t> (Cambridge</a:t>
            </a:r>
            <a:r>
              <a:rPr lang="en-US" sz="1200" dirty="0">
                <a:latin typeface="+mn-lt"/>
              </a:rPr>
              <a:t>, U.K.: </a:t>
            </a:r>
            <a:r>
              <a:rPr lang="en-US" sz="1200" dirty="0" smtClean="0">
                <a:latin typeface="+mn-lt"/>
              </a:rPr>
              <a:t>2000).</a:t>
            </a:r>
            <a:endParaRPr lang="en-US" dirty="0"/>
          </a:p>
        </p:txBody>
      </p:sp>
    </p:spTree>
    <p:extLst>
      <p:ext uri="{BB962C8B-B14F-4D97-AF65-F5344CB8AC3E}">
        <p14:creationId xmlns:p14="http://schemas.microsoft.com/office/powerpoint/2010/main" val="317752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1788"/>
            <a:ext cx="5105400" cy="5847630"/>
          </a:xfrm>
          <a:ln w="38100">
            <a:solidFill>
              <a:schemeClr val="tx1"/>
            </a:solidFill>
          </a:ln>
        </p:spPr>
        <p:txBody>
          <a:bodyPr>
            <a:noAutofit/>
          </a:bodyPr>
          <a:lstStyle/>
          <a:p>
            <a:pPr marL="0" indent="0">
              <a:lnSpc>
                <a:spcPct val="100000"/>
              </a:lnSpc>
              <a:spcBef>
                <a:spcPts val="0"/>
              </a:spcBef>
              <a:buNone/>
            </a:pPr>
            <a:r>
              <a:rPr lang="en-US" sz="2000" dirty="0" smtClean="0">
                <a:cs typeface="Calibri" panose="020F0502020204030204" pitchFamily="34" charset="0"/>
              </a:rPr>
              <a:t>The </a:t>
            </a:r>
            <a:r>
              <a:rPr lang="en-US" sz="2000" dirty="0">
                <a:cs typeface="Calibri" panose="020F0502020204030204" pitchFamily="34" charset="0"/>
              </a:rPr>
              <a:t>Otomíes were a Chichimeca tribe, occupying </a:t>
            </a:r>
            <a:r>
              <a:rPr lang="en-US" sz="2000" dirty="0" smtClean="0">
                <a:cs typeface="Calibri" panose="020F0502020204030204" pitchFamily="34" charset="0"/>
              </a:rPr>
              <a:t> present-day Querétaro, Guanajuato, Hidalgo </a:t>
            </a:r>
            <a:r>
              <a:rPr lang="en-US" sz="2000" dirty="0">
                <a:cs typeface="Calibri" panose="020F0502020204030204" pitchFamily="34" charset="0"/>
              </a:rPr>
              <a:t>and parts of the state of México. </a:t>
            </a:r>
            <a:r>
              <a:rPr lang="en-US" sz="2000" dirty="0" smtClean="0">
                <a:cs typeface="Calibri" panose="020F0502020204030204" pitchFamily="34" charset="0"/>
              </a:rPr>
              <a:t>At </a:t>
            </a:r>
            <a:r>
              <a:rPr lang="en-US" sz="2000" dirty="0">
                <a:cs typeface="Calibri" panose="020F0502020204030204" pitchFamily="34" charset="0"/>
              </a:rPr>
              <a:t>one time, the Otomí held a great deal of power and prestige throughout east central Mexico. However, the rise of the Aztec Empire caused a decline of the Otomíes during the </a:t>
            </a:r>
            <a:r>
              <a:rPr lang="en-US" sz="2000" dirty="0" smtClean="0">
                <a:cs typeface="Calibri" panose="020F0502020204030204" pitchFamily="34" charset="0"/>
              </a:rPr>
              <a:t>14</a:t>
            </a:r>
            <a:r>
              <a:rPr lang="en-US" sz="2000" baseline="30000" dirty="0" smtClean="0">
                <a:cs typeface="Calibri" panose="020F0502020204030204" pitchFamily="34" charset="0"/>
              </a:rPr>
              <a:t>th</a:t>
            </a:r>
            <a:r>
              <a:rPr lang="en-US" sz="2000" dirty="0" smtClean="0">
                <a:cs typeface="Calibri" panose="020F0502020204030204" pitchFamily="34" charset="0"/>
              </a:rPr>
              <a:t> Century</a:t>
            </a:r>
            <a:r>
              <a:rPr lang="en-US" sz="2000" dirty="0">
                <a:cs typeface="Calibri" panose="020F0502020204030204" pitchFamily="34" charset="0"/>
              </a:rPr>
              <a:t>.  </a:t>
            </a:r>
            <a:endParaRPr lang="en-US" sz="2000" dirty="0" smtClean="0">
              <a:cs typeface="Calibri" panose="020F0502020204030204" pitchFamily="34" charset="0"/>
            </a:endParaRPr>
          </a:p>
          <a:p>
            <a:pPr marL="0" indent="0">
              <a:lnSpc>
                <a:spcPct val="100000"/>
              </a:lnSpc>
              <a:spcBef>
                <a:spcPts val="0"/>
              </a:spcBef>
              <a:buNone/>
            </a:pPr>
            <a:endParaRPr lang="en-US" sz="2000" dirty="0">
              <a:cs typeface="Calibri" panose="020F0502020204030204" pitchFamily="34" charset="0"/>
            </a:endParaRPr>
          </a:p>
          <a:p>
            <a:pPr marL="0" indent="0">
              <a:lnSpc>
                <a:spcPct val="100000"/>
              </a:lnSpc>
              <a:spcBef>
                <a:spcPts val="0"/>
              </a:spcBef>
              <a:buNone/>
            </a:pPr>
            <a:r>
              <a:rPr lang="en-US" sz="2000" dirty="0" smtClean="0">
                <a:cs typeface="Calibri" panose="020F0502020204030204" pitchFamily="34" charset="0"/>
              </a:rPr>
              <a:t>Early on, most of the </a:t>
            </a:r>
            <a:r>
              <a:rPr lang="en-US" sz="2000" dirty="0">
                <a:cs typeface="Calibri" panose="020F0502020204030204" pitchFamily="34" charset="0"/>
              </a:rPr>
              <a:t>Otomíes allied themselves with the Spaniards and Mexica Indians.  As a result, writes </a:t>
            </a:r>
            <a:r>
              <a:rPr lang="en-US" sz="2000" dirty="0" smtClean="0">
                <a:cs typeface="Calibri" panose="020F0502020204030204" pitchFamily="34" charset="0"/>
              </a:rPr>
              <a:t>Dr. </a:t>
            </a:r>
            <a:r>
              <a:rPr lang="en-US" sz="2000" dirty="0">
                <a:cs typeface="Calibri" panose="020F0502020204030204" pitchFamily="34" charset="0"/>
              </a:rPr>
              <a:t>Powell, Otomí settlers were “issued a grant of privileges” and were “supplied with tools for breaking land.”  For their allegiance, they were exempted from tribute and given </a:t>
            </a:r>
            <a:r>
              <a:rPr lang="en-US" sz="2000" dirty="0" smtClean="0">
                <a:cs typeface="Calibri" panose="020F0502020204030204" pitchFamily="34" charset="0"/>
              </a:rPr>
              <a:t>some </a:t>
            </a:r>
            <a:r>
              <a:rPr lang="en-US" sz="2000" dirty="0">
                <a:cs typeface="Calibri" panose="020F0502020204030204" pitchFamily="34" charset="0"/>
              </a:rPr>
              <a:t>of autonomy in their towns.  </a:t>
            </a:r>
            <a:r>
              <a:rPr lang="en-US" sz="2000" dirty="0" smtClean="0">
                <a:cs typeface="Calibri" panose="020F0502020204030204" pitchFamily="34" charset="0"/>
              </a:rPr>
              <a:t>Today</a:t>
            </a:r>
            <a:r>
              <a:rPr lang="en-US" sz="2000" dirty="0">
                <a:cs typeface="Calibri" panose="020F0502020204030204" pitchFamily="34" charset="0"/>
              </a:rPr>
              <a:t>, </a:t>
            </a:r>
            <a:r>
              <a:rPr lang="en-US" sz="2000" dirty="0" smtClean="0">
                <a:cs typeface="Calibri" panose="020F0502020204030204" pitchFamily="34" charset="0"/>
              </a:rPr>
              <a:t>the </a:t>
            </a:r>
            <a:r>
              <a:rPr lang="en-US" sz="2000" dirty="0">
                <a:cs typeface="Calibri" panose="020F0502020204030204" pitchFamily="34" charset="0"/>
              </a:rPr>
              <a:t>Otomí (who call themselves Nahñu, or Hñahñu) </a:t>
            </a:r>
            <a:r>
              <a:rPr lang="en-US" sz="2000" dirty="0" smtClean="0">
                <a:cs typeface="Calibri" panose="020F0502020204030204" pitchFamily="34" charset="0"/>
              </a:rPr>
              <a:t>speak </a:t>
            </a:r>
            <a:r>
              <a:rPr lang="en-US" sz="2000" dirty="0">
                <a:cs typeface="Calibri" panose="020F0502020204030204" pitchFamily="34" charset="0"/>
              </a:rPr>
              <a:t>the seventh most common language group in </a:t>
            </a:r>
            <a:r>
              <a:rPr lang="en-US" sz="2000" dirty="0" smtClean="0">
                <a:cs typeface="Calibri" panose="020F0502020204030204" pitchFamily="34" charset="0"/>
              </a:rPr>
              <a:t>Mexico.</a:t>
            </a:r>
            <a:endParaRPr lang="en-US" sz="2000" dirty="0"/>
          </a:p>
        </p:txBody>
      </p:sp>
      <p:sp>
        <p:nvSpPr>
          <p:cNvPr id="6" name="Slide Number Placeholder 5"/>
          <p:cNvSpPr>
            <a:spLocks noGrp="1"/>
          </p:cNvSpPr>
          <p:nvPr>
            <p:ph type="sldNum" sz="quarter" idx="12"/>
          </p:nvPr>
        </p:nvSpPr>
        <p:spPr>
          <a:xfrm>
            <a:off x="8077200" y="6164991"/>
            <a:ext cx="856907" cy="669925"/>
          </a:xfrm>
        </p:spPr>
        <p:txBody>
          <a:bodyPr/>
          <a:lstStyle/>
          <a:p>
            <a:pPr>
              <a:defRPr/>
            </a:pPr>
            <a:fld id="{39D5B0D8-2A82-4536-BD48-64B77C413717}" type="slidenum">
              <a:rPr lang="en-US" sz="1200" smtClean="0">
                <a:solidFill>
                  <a:schemeClr val="tx1"/>
                </a:solidFill>
                <a:latin typeface="Calibri" panose="020F0502020204030204" pitchFamily="34" charset="0"/>
                <a:cs typeface="Calibri" panose="020F0502020204030204" pitchFamily="34" charset="0"/>
              </a:rPr>
              <a:pPr>
                <a:defRPr/>
              </a:pPr>
              <a:t>14</a:t>
            </a:fld>
            <a:endParaRPr lang="en-US" sz="1200"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
        <p:nvSpPr>
          <p:cNvPr id="8" name="Rectangle 2"/>
          <p:cNvSpPr txBox="1">
            <a:spLocks noChangeArrowheads="1"/>
          </p:cNvSpPr>
          <p:nvPr/>
        </p:nvSpPr>
        <p:spPr>
          <a:xfrm>
            <a:off x="228600" y="26126"/>
            <a:ext cx="8388532" cy="5117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rPr>
              <a:t>The </a:t>
            </a:r>
            <a:r>
              <a:rPr lang="en-US" altLang="en-US" sz="2400" b="1" dirty="0">
                <a:solidFill>
                  <a:schemeClr val="tx1"/>
                </a:solidFill>
                <a:latin typeface="Calibri" panose="020F0502020204030204" pitchFamily="34" charset="0"/>
              </a:rPr>
              <a:t>Otomí Indians (The Sierra Nahñu</a:t>
            </a:r>
            <a:r>
              <a:rPr lang="en-US" altLang="en-US" sz="2400" b="1" dirty="0" smtClean="0">
                <a:solidFill>
                  <a:schemeClr val="tx1"/>
                </a:solidFill>
                <a:latin typeface="Calibri" panose="020F0502020204030204" pitchFamily="34" charset="0"/>
              </a:rPr>
              <a:t>)</a:t>
            </a:r>
            <a:endParaRPr lang="en-US" altLang="en-US" sz="2400" b="1" dirty="0">
              <a:solidFill>
                <a:schemeClr val="tx1"/>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828" y="1371600"/>
            <a:ext cx="3701172" cy="20116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2738" y="3383280"/>
            <a:ext cx="3181351" cy="1188720"/>
          </a:xfrm>
          <a:prstGeom prst="rect">
            <a:avLst/>
          </a:prstGeom>
        </p:spPr>
      </p:pic>
      <p:sp>
        <p:nvSpPr>
          <p:cNvPr id="9" name="Text Box 11"/>
          <p:cNvSpPr txBox="1">
            <a:spLocks noChangeArrowheads="1"/>
          </p:cNvSpPr>
          <p:nvPr/>
        </p:nvSpPr>
        <p:spPr bwMode="auto">
          <a:xfrm>
            <a:off x="5442828" y="692923"/>
            <a:ext cx="3377322" cy="70788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MX" altLang="en-US" sz="2000" b="1" dirty="0" smtClean="0">
                <a:cs typeface="Calibri" panose="020F0502020204030204" pitchFamily="34" charset="0"/>
              </a:rPr>
              <a:t>Areas Where the Otomí Language is Presently Spoken</a:t>
            </a:r>
            <a:endParaRPr lang="es-MX" altLang="en-US" sz="2000" b="1" dirty="0">
              <a:cs typeface="Calibri" panose="020F0502020204030204" pitchFamily="34" charset="0"/>
            </a:endParaRPr>
          </a:p>
        </p:txBody>
      </p:sp>
      <p:sp>
        <p:nvSpPr>
          <p:cNvPr id="10" name="TextBox 9"/>
          <p:cNvSpPr txBox="1"/>
          <p:nvPr/>
        </p:nvSpPr>
        <p:spPr>
          <a:xfrm>
            <a:off x="5105400" y="4662274"/>
            <a:ext cx="4038600" cy="461665"/>
          </a:xfrm>
          <a:prstGeom prst="rect">
            <a:avLst/>
          </a:prstGeom>
          <a:noFill/>
        </p:spPr>
        <p:txBody>
          <a:bodyPr wrap="square" rtlCol="0">
            <a:spAutoFit/>
          </a:bodyPr>
          <a:lstStyle/>
          <a:p>
            <a:r>
              <a:rPr lang="en-US" sz="1200" b="0" dirty="0" smtClean="0">
                <a:solidFill>
                  <a:schemeClr val="tx1"/>
                </a:solidFill>
                <a:latin typeface="Calibri" panose="020F0502020204030204" pitchFamily="34" charset="0"/>
                <a:cs typeface="Calibri" panose="020F0502020204030204" pitchFamily="34" charset="0"/>
              </a:rPr>
              <a:t>Source: Wikipedia, “The </a:t>
            </a:r>
            <a:r>
              <a:rPr lang="en-US" sz="1200" dirty="0" smtClean="0">
                <a:latin typeface="Calibri" panose="020F0502020204030204" pitchFamily="34" charset="0"/>
                <a:cs typeface="Calibri" panose="020F0502020204030204" pitchFamily="34" charset="0"/>
              </a:rPr>
              <a:t>Otomi-Speaking Areas </a:t>
            </a:r>
            <a:r>
              <a:rPr lang="en-US" sz="1200" dirty="0">
                <a:latin typeface="Calibri" panose="020F0502020204030204" pitchFamily="34" charset="0"/>
                <a:cs typeface="Calibri" panose="020F0502020204030204" pitchFamily="34" charset="0"/>
              </a:rPr>
              <a:t>in </a:t>
            </a:r>
            <a:r>
              <a:rPr lang="en-US" sz="1200" dirty="0" smtClean="0">
                <a:latin typeface="Calibri" panose="020F0502020204030204" pitchFamily="34" charset="0"/>
                <a:cs typeface="Calibri" panose="020F0502020204030204" pitchFamily="34" charset="0"/>
              </a:rPr>
              <a:t>Mexico” </a:t>
            </a:r>
            <a:r>
              <a:rPr lang="en-US" sz="1200" dirty="0">
                <a:latin typeface="Calibri" panose="020F0502020204030204" pitchFamily="34" charset="0"/>
                <a:cs typeface="Calibri" panose="020F0502020204030204" pitchFamily="34" charset="0"/>
              </a:rPr>
              <a:t>(Public </a:t>
            </a:r>
            <a:r>
              <a:rPr lang="en-US" sz="1200" dirty="0" smtClean="0">
                <a:latin typeface="Calibri" panose="020F0502020204030204" pitchFamily="34" charset="0"/>
                <a:cs typeface="Calibri" panose="020F0502020204030204" pitchFamily="34" charset="0"/>
              </a:rPr>
              <a:t>Domain Map Created </a:t>
            </a:r>
            <a:r>
              <a:rPr lang="en-US" sz="1200" dirty="0">
                <a:latin typeface="Calibri" panose="020F0502020204030204" pitchFamily="34" charset="0"/>
                <a:cs typeface="Calibri" panose="020F0502020204030204" pitchFamily="34" charset="0"/>
              </a:rPr>
              <a:t>14 August </a:t>
            </a:r>
            <a:r>
              <a:rPr lang="en-US" sz="1200" dirty="0" smtClean="0">
                <a:latin typeface="Calibri" panose="020F0502020204030204" pitchFamily="34" charset="0"/>
                <a:cs typeface="Calibri" panose="020F0502020204030204" pitchFamily="34" charset="0"/>
              </a:rPr>
              <a:t>2009).</a:t>
            </a:r>
            <a:endParaRPr lang="en-US" sz="12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826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6686723" y="644460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F0979CF5-754E-4D67-A70F-ED50501C6BA6}" type="slidenum">
              <a:rPr lang="en-US" altLang="en-US" sz="1200">
                <a:latin typeface="Calibri" pitchFamily="34" charset="0"/>
              </a:rPr>
              <a:pPr algn="r" eaLnBrk="1" hangingPunct="1">
                <a:lnSpc>
                  <a:spcPct val="100000"/>
                </a:lnSpc>
                <a:spcAft>
                  <a:spcPct val="0"/>
                </a:spcAft>
              </a:pPr>
              <a:t>15</a:t>
            </a:fld>
            <a:endParaRPr lang="en-US" altLang="en-US" sz="1200" dirty="0">
              <a:latin typeface="Calibri" pitchFamily="34" charset="0"/>
            </a:endParaRPr>
          </a:p>
        </p:txBody>
      </p:sp>
      <p:sp>
        <p:nvSpPr>
          <p:cNvPr id="22531" name="Rectangle 6"/>
          <p:cNvSpPr>
            <a:spLocks noChangeArrowheads="1"/>
          </p:cNvSpPr>
          <p:nvPr/>
        </p:nvSpPr>
        <p:spPr bwMode="auto">
          <a:xfrm>
            <a:off x="33867" y="371261"/>
            <a:ext cx="3852333" cy="615809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a:latin typeface="Calibri" panose="020F0502020204030204" pitchFamily="34" charset="0"/>
                <a:cs typeface="Calibri" panose="020F0502020204030204" pitchFamily="34" charset="0"/>
              </a:rPr>
              <a:t>The Spaniards arrived in the region in 1522, led by Cristóbal de Olid. </a:t>
            </a:r>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1552, Captain Juan de Jaso discovered mineral deposits in the Guanajuato region and subsequently established </a:t>
            </a:r>
            <a:r>
              <a:rPr lang="en-US" sz="2000" b="1" dirty="0">
                <a:latin typeface="Calibri" panose="020F0502020204030204" pitchFamily="34" charset="0"/>
                <a:cs typeface="Calibri" panose="020F0502020204030204" pitchFamily="34" charset="0"/>
              </a:rPr>
              <a:t>Real de Minas (The Royal Mines)</a:t>
            </a:r>
            <a:r>
              <a:rPr lang="en-US" sz="2000" dirty="0">
                <a:latin typeface="Calibri" panose="020F0502020204030204" pitchFamily="34" charset="0"/>
                <a:cs typeface="Calibri" panose="020F0502020204030204" pitchFamily="34" charset="0"/>
              </a:rPr>
              <a:t>.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In the 1550s, Spanish </a:t>
            </a:r>
            <a:r>
              <a:rPr lang="en-US" sz="2000" dirty="0">
                <a:latin typeface="Calibri" panose="020F0502020204030204" pitchFamily="34" charset="0"/>
                <a:cs typeface="Calibri" panose="020F0502020204030204" pitchFamily="34" charset="0"/>
              </a:rPr>
              <a:t>entrepreneurs </a:t>
            </a:r>
            <a:r>
              <a:rPr lang="en-US" sz="2000" dirty="0" smtClean="0">
                <a:latin typeface="Calibri" panose="020F0502020204030204" pitchFamily="34" charset="0"/>
                <a:cs typeface="Calibri" panose="020F0502020204030204" pitchFamily="34" charset="0"/>
              </a:rPr>
              <a:t>began to exploit the rich </a:t>
            </a:r>
            <a:r>
              <a:rPr lang="en-US" sz="2000" dirty="0">
                <a:latin typeface="Calibri" panose="020F0502020204030204" pitchFamily="34" charset="0"/>
                <a:cs typeface="Calibri" panose="020F0502020204030204" pitchFamily="34" charset="0"/>
              </a:rPr>
              <a:t>veins of silver in the mountains surrounding the city. </a:t>
            </a: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indigenous tribes in the Guanajuato region </a:t>
            </a:r>
            <a:r>
              <a:rPr lang="en-US" sz="2000" dirty="0" smtClean="0">
                <a:latin typeface="Calibri" panose="020F0502020204030204" pitchFamily="34" charset="0"/>
                <a:cs typeface="Calibri" panose="020F0502020204030204" pitchFamily="34" charset="0"/>
              </a:rPr>
              <a:t>had noticed </a:t>
            </a:r>
            <a:r>
              <a:rPr lang="en-US" sz="2000" dirty="0">
                <a:latin typeface="Calibri" panose="020F0502020204030204" pitchFamily="34" charset="0"/>
                <a:cs typeface="Calibri" panose="020F0502020204030204" pitchFamily="34" charset="0"/>
              </a:rPr>
              <a:t>the numerous frogs in the area and referred to it as “Quanax-juato,” combining the Tarascan “quanas” (frogs) and “huato” (mountainous), which essentially means a high place with many frogs. The Spaniards would later translate Quanax-juato into Guanajuato</a:t>
            </a:r>
            <a:r>
              <a:rPr lang="en-US" sz="2000" dirty="0" smtClean="0">
                <a:latin typeface="Calibri" panose="020F0502020204030204" pitchFamily="34" charset="0"/>
                <a:cs typeface="Calibri" panose="020F0502020204030204" pitchFamily="34" charset="0"/>
              </a:rPr>
              <a:t>.</a:t>
            </a:r>
          </a:p>
        </p:txBody>
      </p:sp>
      <p:sp>
        <p:nvSpPr>
          <p:cNvPr id="22532" name="Title 1"/>
          <p:cNvSpPr txBox="1">
            <a:spLocks/>
          </p:cNvSpPr>
          <p:nvPr/>
        </p:nvSpPr>
        <p:spPr bwMode="auto">
          <a:xfrm>
            <a:off x="143933" y="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latin typeface="Calibri" pitchFamily="34" charset="0"/>
              </a:rPr>
              <a:t>The City of Guanajuato</a:t>
            </a:r>
            <a:endParaRPr lang="en-US" altLang="en-US" sz="2400" b="1" dirty="0">
              <a:latin typeface="Calibri" pitchFamily="34" charset="0"/>
            </a:endParaRPr>
          </a:p>
        </p:txBody>
      </p:sp>
      <p:sp>
        <p:nvSpPr>
          <p:cNvPr id="6" name="TextBox 5"/>
          <p:cNvSpPr txBox="1"/>
          <p:nvPr/>
        </p:nvSpPr>
        <p:spPr>
          <a:xfrm>
            <a:off x="6172200" y="6454755"/>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8002" y="606417"/>
            <a:ext cx="4442677" cy="4023360"/>
          </a:xfrm>
          <a:prstGeom prst="rect">
            <a:avLst/>
          </a:prstGeom>
          <a:ln w="38100">
            <a:solidFill>
              <a:schemeClr val="tx1"/>
            </a:solidFill>
          </a:ln>
        </p:spPr>
      </p:pic>
      <p:sp>
        <p:nvSpPr>
          <p:cNvPr id="8" name="Rectangle 6"/>
          <p:cNvSpPr>
            <a:spLocks noChangeArrowheads="1"/>
          </p:cNvSpPr>
          <p:nvPr/>
        </p:nvSpPr>
        <p:spPr bwMode="auto">
          <a:xfrm>
            <a:off x="3977390" y="4651033"/>
            <a:ext cx="4842933" cy="17851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Town of Guanajuato was founded in 1554, but it did not receive the title of Ciudad (City) until </a:t>
            </a:r>
            <a:r>
              <a:rPr lang="en-US" sz="2000" dirty="0" smtClean="0">
                <a:latin typeface="Calibri" panose="020F0502020204030204" pitchFamily="34" charset="0"/>
                <a:cs typeface="Calibri" panose="020F0502020204030204" pitchFamily="34" charset="0"/>
              </a:rPr>
              <a:t>1741. The </a:t>
            </a:r>
            <a:r>
              <a:rPr lang="en-US" sz="2000" dirty="0">
                <a:latin typeface="Calibri" panose="020F0502020204030204" pitchFamily="34" charset="0"/>
                <a:cs typeface="Calibri" panose="020F0502020204030204" pitchFamily="34" charset="0"/>
              </a:rPr>
              <a:t>discovery of silver in the region led to rapid settlement by the Spanish throughout the 16th and 17th centuries. </a:t>
            </a:r>
          </a:p>
        </p:txBody>
      </p:sp>
      <p:sp>
        <p:nvSpPr>
          <p:cNvPr id="4" name="TextBox 3"/>
          <p:cNvSpPr txBox="1"/>
          <p:nvPr/>
        </p:nvSpPr>
        <p:spPr>
          <a:xfrm>
            <a:off x="4893645" y="211685"/>
            <a:ext cx="2569871" cy="400110"/>
          </a:xfrm>
          <a:prstGeom prst="rect">
            <a:avLst/>
          </a:prstGeom>
          <a:solidFill>
            <a:schemeClr val="accent2">
              <a:lumMod val="20000"/>
              <a:lumOff val="80000"/>
            </a:schemeClr>
          </a:solidFill>
          <a:ln w="38100">
            <a:solidFill>
              <a:schemeClr val="tx1"/>
            </a:solidFill>
          </a:ln>
        </p:spPr>
        <p:txBody>
          <a:bodyPr wrap="none" rtlCol="0">
            <a:spAutoFit/>
          </a:bodyPr>
          <a:lstStyle/>
          <a:p>
            <a:r>
              <a:rPr lang="en-US" sz="2000" dirty="0" smtClean="0">
                <a:latin typeface="+mn-lt"/>
              </a:rPr>
              <a:t>The City of Guanajuato</a:t>
            </a:r>
            <a:endParaRPr lang="en-US" sz="2000" dirty="0">
              <a:latin typeface="+mn-lt"/>
            </a:endParaRPr>
          </a:p>
        </p:txBody>
      </p:sp>
    </p:spTree>
    <p:extLst>
      <p:ext uri="{BB962C8B-B14F-4D97-AF65-F5344CB8AC3E}">
        <p14:creationId xmlns:p14="http://schemas.microsoft.com/office/powerpoint/2010/main" val="2838293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p:nvPr>
        </p:nvSpPr>
        <p:spPr>
          <a:xfrm>
            <a:off x="76200" y="533399"/>
            <a:ext cx="3962400" cy="5860771"/>
          </a:xfrm>
          <a:prstGeom prst="rect">
            <a:avLst/>
          </a:prstGeom>
          <a:ln>
            <a:solidFill>
              <a:srgbClr val="00B0F0"/>
            </a:solidFill>
          </a:ln>
        </p:spPr>
        <p:txBody>
          <a:bodyPr anchor="t" anchorCtr="0">
            <a:noAutofit/>
          </a:bodyPr>
          <a:lstStyle/>
          <a:p>
            <a:pPr marL="91440" indent="0">
              <a:lnSpc>
                <a:spcPct val="100000"/>
              </a:lnSpc>
              <a:spcBef>
                <a:spcPts val="0"/>
              </a:spcBef>
              <a:buNone/>
            </a:pPr>
            <a:r>
              <a:rPr lang="en-US" sz="1800" dirty="0" smtClean="0">
                <a:latin typeface="Calibri" panose="020F0502020204030204" pitchFamily="34" charset="0"/>
              </a:rPr>
              <a:t>Today, Mexico is the </a:t>
            </a:r>
            <a:r>
              <a:rPr lang="en-US" sz="1800" dirty="0">
                <a:latin typeface="Calibri" panose="020F0502020204030204" pitchFamily="34" charset="0"/>
              </a:rPr>
              <a:t>world’s leading producer of silver with 21% of global production, followed by Peru (15%), China (12%) and Australia and Russia (each 6%). </a:t>
            </a:r>
            <a:endParaRPr lang="en-US" sz="1800" dirty="0" smtClean="0">
              <a:latin typeface="Calibri" panose="020F0502020204030204" pitchFamily="34" charset="0"/>
            </a:endParaRPr>
          </a:p>
          <a:p>
            <a:pPr marL="91440" indent="0">
              <a:lnSpc>
                <a:spcPct val="100000"/>
              </a:lnSpc>
              <a:spcBef>
                <a:spcPts val="0"/>
              </a:spcBef>
              <a:buNone/>
            </a:pPr>
            <a:endParaRPr lang="en-US" sz="1800" b="1" dirty="0" smtClean="0">
              <a:latin typeface="Calibri" panose="020F0502020204030204" pitchFamily="34" charset="0"/>
            </a:endParaRPr>
          </a:p>
          <a:p>
            <a:pPr marL="91440" indent="0">
              <a:lnSpc>
                <a:spcPct val="100000"/>
              </a:lnSpc>
              <a:spcBef>
                <a:spcPts val="0"/>
              </a:spcBef>
              <a:buNone/>
            </a:pPr>
            <a:r>
              <a:rPr lang="en-US" sz="1800" b="1" dirty="0" smtClean="0">
                <a:latin typeface="Calibri" panose="020F0502020204030204" pitchFamily="34" charset="0"/>
              </a:rPr>
              <a:t>Mexico’s  </a:t>
            </a:r>
            <a:r>
              <a:rPr lang="en-US" sz="1800" b="1" dirty="0">
                <a:latin typeface="Calibri" panose="020F0502020204030204" pitchFamily="34" charset="0"/>
              </a:rPr>
              <a:t>“La Faja de Plata”</a:t>
            </a:r>
            <a:r>
              <a:rPr lang="en-US" sz="1800" dirty="0">
                <a:latin typeface="Calibri" panose="020F0502020204030204" pitchFamily="34" charset="0"/>
              </a:rPr>
              <a:t> </a:t>
            </a:r>
            <a:r>
              <a:rPr lang="en-US" sz="1800" b="1" dirty="0">
                <a:latin typeface="Calibri" panose="020F0502020204030204" pitchFamily="34" charset="0"/>
              </a:rPr>
              <a:t>(The Silver Belt) </a:t>
            </a:r>
            <a:r>
              <a:rPr lang="en-US" sz="1800" b="1" dirty="0" smtClean="0">
                <a:latin typeface="Calibri" panose="020F0502020204030204" pitchFamily="34" charset="0"/>
              </a:rPr>
              <a:t>runs 1,000 </a:t>
            </a:r>
            <a:r>
              <a:rPr lang="en-US" sz="1800" b="1" dirty="0">
                <a:latin typeface="Calibri" panose="020F0502020204030204" pitchFamily="34" charset="0"/>
              </a:rPr>
              <a:t>km </a:t>
            </a:r>
            <a:r>
              <a:rPr lang="en-US" sz="1800" b="1" dirty="0" smtClean="0">
                <a:latin typeface="Calibri" panose="020F0502020204030204" pitchFamily="34" charset="0"/>
              </a:rPr>
              <a:t>from NW </a:t>
            </a:r>
            <a:r>
              <a:rPr lang="en-US" sz="1800" b="1" dirty="0">
                <a:latin typeface="Calibri" panose="020F0502020204030204" pitchFamily="34" charset="0"/>
              </a:rPr>
              <a:t>of Mexico City to </a:t>
            </a:r>
            <a:r>
              <a:rPr lang="en-US" sz="1800" b="1" dirty="0" smtClean="0">
                <a:latin typeface="Calibri" panose="020F0502020204030204" pitchFamily="34" charset="0"/>
              </a:rPr>
              <a:t>Chihuahua </a:t>
            </a:r>
            <a:r>
              <a:rPr lang="en-US" sz="1800" dirty="0" smtClean="0">
                <a:latin typeface="Calibri" panose="020F0502020204030204" pitchFamily="34" charset="0"/>
              </a:rPr>
              <a:t>and is </a:t>
            </a:r>
            <a:r>
              <a:rPr lang="en-US" sz="1800" dirty="0">
                <a:latin typeface="Calibri" panose="020F0502020204030204" pitchFamily="34" charset="0"/>
              </a:rPr>
              <a:t>the </a:t>
            </a:r>
            <a:r>
              <a:rPr lang="en-US" sz="1800" b="1" dirty="0">
                <a:latin typeface="Calibri" panose="020F0502020204030204" pitchFamily="34" charset="0"/>
              </a:rPr>
              <a:t>most prolific mining district in the world,</a:t>
            </a:r>
            <a:r>
              <a:rPr lang="en-US" sz="1800" dirty="0">
                <a:latin typeface="Calibri" panose="020F0502020204030204" pitchFamily="34" charset="0"/>
              </a:rPr>
              <a:t> </a:t>
            </a:r>
            <a:r>
              <a:rPr lang="en-US" sz="1800" dirty="0" smtClean="0">
                <a:latin typeface="Calibri" panose="020F0502020204030204" pitchFamily="34" charset="0"/>
              </a:rPr>
              <a:t>with a </a:t>
            </a:r>
            <a:r>
              <a:rPr lang="en-US" sz="1800" dirty="0">
                <a:latin typeface="Calibri" panose="020F0502020204030204" pitchFamily="34" charset="0"/>
              </a:rPr>
              <a:t>historical production of more than 10,000 million ounces of </a:t>
            </a:r>
            <a:r>
              <a:rPr lang="en-US" sz="1800" dirty="0" smtClean="0">
                <a:latin typeface="Calibri" panose="020F0502020204030204" pitchFamily="34" charset="0"/>
              </a:rPr>
              <a:t>silver (</a:t>
            </a:r>
            <a:r>
              <a:rPr lang="en-US" sz="1800" dirty="0">
                <a:latin typeface="Calibri" panose="020F0502020204030204" pitchFamily="34" charset="0"/>
              </a:rPr>
              <a:t>311,000 tons). </a:t>
            </a:r>
            <a:endParaRPr lang="en-US" sz="1800" dirty="0" smtClean="0">
              <a:latin typeface="Calibri" panose="020F0502020204030204" pitchFamily="34" charset="0"/>
            </a:endParaRPr>
          </a:p>
          <a:p>
            <a:pPr marL="91440" indent="0">
              <a:lnSpc>
                <a:spcPct val="100000"/>
              </a:lnSpc>
              <a:spcBef>
                <a:spcPts val="0"/>
              </a:spcBef>
              <a:buNone/>
            </a:pPr>
            <a:endParaRPr lang="en-US" sz="1800" dirty="0">
              <a:latin typeface="Calibri" panose="020F0502020204030204" pitchFamily="34" charset="0"/>
            </a:endParaRPr>
          </a:p>
          <a:p>
            <a:pPr marL="91440" indent="0">
              <a:lnSpc>
                <a:spcPct val="100000"/>
              </a:lnSpc>
              <a:spcBef>
                <a:spcPts val="0"/>
              </a:spcBef>
              <a:buNone/>
            </a:pPr>
            <a:r>
              <a:rPr lang="en-US" sz="1800" dirty="0" smtClean="0">
                <a:latin typeface="Calibri" panose="020F0502020204030204" pitchFamily="34" charset="0"/>
              </a:rPr>
              <a:t>Many </a:t>
            </a:r>
            <a:r>
              <a:rPr lang="en-US" sz="1800" dirty="0">
                <a:latin typeface="Calibri" panose="020F0502020204030204" pitchFamily="34" charset="0"/>
              </a:rPr>
              <a:t>of the major mines in the belt include </a:t>
            </a:r>
            <a:r>
              <a:rPr lang="en-US" sz="1800" dirty="0" smtClean="0">
                <a:latin typeface="Calibri" panose="020F0502020204030204" pitchFamily="34" charset="0"/>
              </a:rPr>
              <a:t>Guanajuato</a:t>
            </a:r>
            <a:r>
              <a:rPr lang="en-US" sz="1800" dirty="0">
                <a:latin typeface="Calibri" panose="020F0502020204030204" pitchFamily="34" charset="0"/>
              </a:rPr>
              <a:t>, Zacatecas, Fresnillo</a:t>
            </a:r>
            <a:r>
              <a:rPr lang="en-US" sz="1800" dirty="0" smtClean="0">
                <a:latin typeface="Calibri" panose="020F0502020204030204" pitchFamily="34" charset="0"/>
              </a:rPr>
              <a:t>, </a:t>
            </a:r>
            <a:r>
              <a:rPr lang="en-US" sz="1800" dirty="0">
                <a:latin typeface="Calibri" panose="020F0502020204030204" pitchFamily="34" charset="0"/>
              </a:rPr>
              <a:t>Santa Eulalia, Parral-Santa Barbara-San Francisco del Oro, and </a:t>
            </a:r>
            <a:r>
              <a:rPr lang="en-US" sz="1800" dirty="0" smtClean="0">
                <a:latin typeface="Calibri" panose="020F0502020204030204" pitchFamily="34" charset="0"/>
              </a:rPr>
              <a:t>Charcas, all of </a:t>
            </a:r>
            <a:r>
              <a:rPr lang="en-US" sz="1800" dirty="0">
                <a:latin typeface="Calibri" panose="020F0502020204030204" pitchFamily="34" charset="0"/>
              </a:rPr>
              <a:t>which have been in nearly continuous production since the 16th </a:t>
            </a:r>
            <a:r>
              <a:rPr lang="en-US" sz="1800" dirty="0" smtClean="0">
                <a:latin typeface="Calibri" panose="020F0502020204030204" pitchFamily="34" charset="0"/>
              </a:rPr>
              <a:t>century. </a:t>
            </a:r>
          </a:p>
        </p:txBody>
      </p:sp>
      <p:sp>
        <p:nvSpPr>
          <p:cNvPr id="4" name="Slide Number Placeholder 2"/>
          <p:cNvSpPr>
            <a:spLocks noGrp="1"/>
          </p:cNvSpPr>
          <p:nvPr>
            <p:ph type="sldNum" sz="quarter" idx="12"/>
          </p:nvPr>
        </p:nvSpPr>
        <p:spPr>
          <a:xfrm>
            <a:off x="8493478" y="6365189"/>
            <a:ext cx="404647" cy="334962"/>
          </a:xfrm>
        </p:spPr>
        <p:txBody>
          <a:bodyPr/>
          <a:lstStyle/>
          <a:p>
            <a:pPr>
              <a:defRPr/>
            </a:pPr>
            <a:r>
              <a:rPr lang="en-US" sz="1200" dirty="0" smtClean="0"/>
              <a:t>23</a:t>
            </a:r>
            <a:endParaRPr lang="en-US" sz="1200" dirty="0"/>
          </a:p>
        </p:txBody>
      </p:sp>
      <p:sp>
        <p:nvSpPr>
          <p:cNvPr id="6" name="Rectangle 2"/>
          <p:cNvSpPr txBox="1">
            <a:spLocks noChangeArrowheads="1"/>
          </p:cNvSpPr>
          <p:nvPr/>
        </p:nvSpPr>
        <p:spPr bwMode="auto">
          <a:xfrm>
            <a:off x="263878"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lnSpc>
                <a:spcPct val="80000"/>
              </a:lnSpc>
              <a:spcBef>
                <a:spcPct val="0"/>
              </a:spcBef>
              <a:spcAft>
                <a:spcPct val="0"/>
              </a:spcAft>
              <a:defRPr lang="en-US" sz="3000" kern="1200" dirty="0">
                <a:solidFill>
                  <a:schemeClr val="tx2"/>
                </a:solidFill>
                <a:latin typeface="Sabon" pitchFamily="18" charset="0"/>
                <a:ea typeface="ヒラギノ角ゴ Pro W3" charset="-128"/>
                <a:cs typeface="ヒラギノ角ゴ Pro W3" charset="-128"/>
              </a:defRPr>
            </a:lvl1pPr>
            <a:lvl2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2pPr>
            <a:lvl3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3pPr>
            <a:lvl4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4pPr>
            <a:lvl5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5pPr>
            <a:lvl6pPr marL="457200" algn="l" rtl="0" eaLnBrk="1" fontAlgn="base" hangingPunct="1">
              <a:lnSpc>
                <a:spcPct val="80000"/>
              </a:lnSpc>
              <a:spcBef>
                <a:spcPct val="0"/>
              </a:spcBef>
              <a:spcAft>
                <a:spcPct val="0"/>
              </a:spcAft>
              <a:defRPr sz="4800">
                <a:solidFill>
                  <a:schemeClr val="tx2"/>
                </a:solidFill>
                <a:latin typeface="Sabon" charset="0"/>
              </a:defRPr>
            </a:lvl6pPr>
            <a:lvl7pPr marL="914400" algn="l" rtl="0" eaLnBrk="1" fontAlgn="base" hangingPunct="1">
              <a:lnSpc>
                <a:spcPct val="80000"/>
              </a:lnSpc>
              <a:spcBef>
                <a:spcPct val="0"/>
              </a:spcBef>
              <a:spcAft>
                <a:spcPct val="0"/>
              </a:spcAft>
              <a:defRPr sz="4800">
                <a:solidFill>
                  <a:schemeClr val="tx2"/>
                </a:solidFill>
                <a:latin typeface="Sabon" charset="0"/>
              </a:defRPr>
            </a:lvl7pPr>
            <a:lvl8pPr marL="1371600" algn="l" rtl="0" eaLnBrk="1" fontAlgn="base" hangingPunct="1">
              <a:lnSpc>
                <a:spcPct val="80000"/>
              </a:lnSpc>
              <a:spcBef>
                <a:spcPct val="0"/>
              </a:spcBef>
              <a:spcAft>
                <a:spcPct val="0"/>
              </a:spcAft>
              <a:defRPr sz="4800">
                <a:solidFill>
                  <a:schemeClr val="tx2"/>
                </a:solidFill>
                <a:latin typeface="Sabon" charset="0"/>
              </a:defRPr>
            </a:lvl8pPr>
            <a:lvl9pPr marL="1828800" algn="l" rtl="0" eaLnBrk="1" fontAlgn="base" hangingPunct="1">
              <a:lnSpc>
                <a:spcPct val="80000"/>
              </a:lnSpc>
              <a:spcBef>
                <a:spcPct val="0"/>
              </a:spcBef>
              <a:spcAft>
                <a:spcPct val="0"/>
              </a:spcAft>
              <a:defRPr sz="4800">
                <a:solidFill>
                  <a:schemeClr val="tx2"/>
                </a:solidFill>
                <a:latin typeface="Sabon" charset="0"/>
              </a:defRPr>
            </a:lvl9pPr>
          </a:lstStyle>
          <a:p>
            <a:pPr eaLnBrk="1" fontAlgn="auto" hangingPunct="1">
              <a:spcAft>
                <a:spcPts val="0"/>
              </a:spcAft>
              <a:defRPr/>
            </a:pPr>
            <a:r>
              <a:rPr lang="en-US" sz="2400" b="1" dirty="0" smtClean="0">
                <a:solidFill>
                  <a:schemeClr val="tx1"/>
                </a:solidFill>
                <a:latin typeface="Calibri" panose="020F0502020204030204" pitchFamily="34" charset="0"/>
              </a:rPr>
              <a:t>Mexico’s Silver Belt Runs Through Guanajuato</a:t>
            </a:r>
            <a:endParaRPr lang="en-US" sz="2400" b="1" dirty="0">
              <a:solidFill>
                <a:schemeClr val="tx1"/>
              </a:solidFill>
              <a:latin typeface="Calibri" panose="020F0502020204030204" pitchFamily="34" charset="0"/>
            </a:endParaRPr>
          </a:p>
        </p:txBody>
      </p:sp>
      <p:sp>
        <p:nvSpPr>
          <p:cNvPr id="7" name="TextBox 6"/>
          <p:cNvSpPr txBox="1"/>
          <p:nvPr/>
        </p:nvSpPr>
        <p:spPr>
          <a:xfrm>
            <a:off x="4267200" y="5545127"/>
            <a:ext cx="4939864" cy="461665"/>
          </a:xfrm>
          <a:prstGeom prst="rect">
            <a:avLst/>
          </a:prstGeom>
          <a:noFill/>
        </p:spPr>
        <p:txBody>
          <a:bodyPr wrap="square" rtlCol="0">
            <a:spAutoFit/>
          </a:bodyPr>
          <a:lstStyle/>
          <a:p>
            <a:r>
              <a:rPr lang="en-US" sz="1200" dirty="0">
                <a:latin typeface="Calibri" panose="020F0502020204030204" pitchFamily="34" charset="0"/>
              </a:rPr>
              <a:t>Source: University of Texas at Dallas, “Colonial Silver- Potosi (Bolivia) and Guanajuato (Mexico).”</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496" y="457200"/>
            <a:ext cx="4620568" cy="4937760"/>
          </a:xfrm>
          <a:prstGeom prst="rect">
            <a:avLst/>
          </a:prstGeom>
        </p:spPr>
      </p:pic>
      <p:sp>
        <p:nvSpPr>
          <p:cNvPr id="9" name="TextBox 8"/>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32770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p:nvPr>
        </p:nvSpPr>
        <p:spPr>
          <a:xfrm>
            <a:off x="135467" y="3916680"/>
            <a:ext cx="8915400" cy="2026920"/>
          </a:xfrm>
          <a:prstGeom prst="rect">
            <a:avLst/>
          </a:prstGeom>
          <a:ln w="38100">
            <a:solidFill>
              <a:schemeClr val="tx1"/>
            </a:solidFill>
          </a:ln>
        </p:spPr>
        <p:txBody>
          <a:bodyPr anchor="t" anchorCtr="0">
            <a:noAutofit/>
          </a:bodyPr>
          <a:lstStyle/>
          <a:p>
            <a:pPr marL="91440" indent="0">
              <a:lnSpc>
                <a:spcPct val="100000"/>
              </a:lnSpc>
              <a:spcBef>
                <a:spcPts val="0"/>
              </a:spcBef>
              <a:buNone/>
            </a:pPr>
            <a:r>
              <a:rPr lang="en-US" sz="1800" dirty="0" smtClean="0">
                <a:latin typeface="Calibri" panose="020F0502020204030204" pitchFamily="34" charset="0"/>
                <a:cs typeface="Calibri" panose="020F0502020204030204" pitchFamily="34" charset="0"/>
              </a:rPr>
              <a:t>Guanajuato’s silver wealth lies near the southeastern end of the famous </a:t>
            </a:r>
            <a:r>
              <a:rPr lang="en-US" sz="1800" b="1" dirty="0" smtClean="0">
                <a:latin typeface="Calibri" panose="020F0502020204030204" pitchFamily="34" charset="0"/>
                <a:cs typeface="Calibri" panose="020F0502020204030204" pitchFamily="34" charset="0"/>
              </a:rPr>
              <a:t>Silver Belt</a:t>
            </a:r>
            <a:r>
              <a:rPr lang="en-US" sz="1800" dirty="0" smtClean="0">
                <a:latin typeface="Calibri" panose="020F0502020204030204" pitchFamily="34" charset="0"/>
                <a:cs typeface="Calibri" panose="020F0502020204030204" pitchFamily="34" charset="0"/>
              </a:rPr>
              <a:t> running through central Mexico.  Silver mining in Guanajuato first began in 1548 along the great “Mother Lode. ” In 1558, the site of the </a:t>
            </a:r>
            <a:r>
              <a:rPr lang="en-US" sz="1800" b="1" dirty="0" smtClean="0">
                <a:latin typeface="Calibri" panose="020F0502020204030204" pitchFamily="34" charset="0"/>
                <a:cs typeface="Calibri" panose="020F0502020204030204" pitchFamily="34" charset="0"/>
              </a:rPr>
              <a:t>Veta Madre Mine </a:t>
            </a:r>
            <a:r>
              <a:rPr lang="en-US" sz="1800" dirty="0" smtClean="0">
                <a:latin typeface="Calibri" panose="020F0502020204030204" pitchFamily="34" charset="0"/>
                <a:cs typeface="Calibri" panose="020F0502020204030204" pitchFamily="34" charset="0"/>
              </a:rPr>
              <a:t>was discovered. It became an integral part of the famous </a:t>
            </a:r>
            <a:r>
              <a:rPr lang="en-US" sz="1800" b="1" dirty="0" smtClean="0">
                <a:latin typeface="Calibri" panose="020F0502020204030204" pitchFamily="34" charset="0"/>
                <a:cs typeface="Calibri" panose="020F0502020204030204" pitchFamily="34" charset="0"/>
              </a:rPr>
              <a:t>Guanajuato </a:t>
            </a:r>
            <a:r>
              <a:rPr lang="en-US" sz="1800" b="1" dirty="0">
                <a:latin typeface="Calibri" panose="020F0502020204030204" pitchFamily="34" charset="0"/>
                <a:cs typeface="Calibri" panose="020F0502020204030204" pitchFamily="34" charset="0"/>
              </a:rPr>
              <a:t>Mine </a:t>
            </a:r>
            <a:r>
              <a:rPr lang="en-US" sz="1800" b="1" dirty="0" smtClean="0">
                <a:latin typeface="Calibri" panose="020F0502020204030204" pitchFamily="34" charset="0"/>
                <a:cs typeface="Calibri" panose="020F0502020204030204" pitchFamily="34" charset="0"/>
              </a:rPr>
              <a:t>Complex</a:t>
            </a:r>
            <a:r>
              <a:rPr lang="en-US" sz="1800" dirty="0" smtClean="0">
                <a:latin typeface="Calibri" panose="020F0502020204030204" pitchFamily="34" charset="0"/>
                <a:cs typeface="Calibri" panose="020F0502020204030204" pitchFamily="34" charset="0"/>
              </a:rPr>
              <a:t>. The </a:t>
            </a:r>
            <a:r>
              <a:rPr lang="en-US" sz="1800" dirty="0">
                <a:latin typeface="Calibri" panose="020F0502020204030204" pitchFamily="34" charset="0"/>
                <a:cs typeface="Calibri" panose="020F0502020204030204" pitchFamily="34" charset="0"/>
              </a:rPr>
              <a:t>Guanajuato Mining District is one of the most prolific and best-known silver districts in the world. During the 18th century, the district was reportedly producing one-third of the world's silver</a:t>
            </a:r>
            <a:r>
              <a:rPr lang="en-US" sz="1800" dirty="0" smtClean="0">
                <a:latin typeface="Calibri" panose="020F0502020204030204" pitchFamily="34" charset="0"/>
                <a:cs typeface="Calibri" panose="020F0502020204030204" pitchFamily="34" charset="0"/>
              </a:rPr>
              <a:t>. Today, the </a:t>
            </a:r>
            <a:r>
              <a:rPr lang="en-US" sz="1800" dirty="0">
                <a:latin typeface="Calibri" panose="020F0502020204030204" pitchFamily="34" charset="0"/>
                <a:cs typeface="Calibri" panose="020F0502020204030204" pitchFamily="34" charset="0"/>
              </a:rPr>
              <a:t>Valenciana Mine </a:t>
            </a:r>
            <a:r>
              <a:rPr lang="en-US" sz="1800" dirty="0" smtClean="0">
                <a:latin typeface="Calibri" panose="020F0502020204030204" pitchFamily="34" charset="0"/>
                <a:cs typeface="Calibri" panose="020F0502020204030204" pitchFamily="34" charset="0"/>
              </a:rPr>
              <a:t>is still believed to be one of the richest silver mines in the world.</a:t>
            </a:r>
            <a:endParaRPr lang="en-US" sz="1800" dirty="0">
              <a:latin typeface="Calibri" panose="020F0502020204030204" pitchFamily="34" charset="0"/>
              <a:cs typeface="Calibri" panose="020F0502020204030204" pitchFamily="34" charset="0"/>
            </a:endParaRPr>
          </a:p>
          <a:p>
            <a:pPr marL="91440" indent="0">
              <a:lnSpc>
                <a:spcPct val="100000"/>
              </a:lnSpc>
              <a:spcBef>
                <a:spcPts val="0"/>
              </a:spcBef>
              <a:buNone/>
            </a:pPr>
            <a:r>
              <a:rPr lang="en-US" sz="1800" dirty="0" smtClean="0">
                <a:latin typeface="Calibri" panose="020F0502020204030204" pitchFamily="34" charset="0"/>
                <a:cs typeface="Calibri" panose="020F0502020204030204" pitchFamily="34" charset="0"/>
              </a:rPr>
              <a:t> </a:t>
            </a:r>
          </a:p>
        </p:txBody>
      </p:sp>
      <p:sp>
        <p:nvSpPr>
          <p:cNvPr id="4" name="Slide Number Placeholder 2"/>
          <p:cNvSpPr>
            <a:spLocks noGrp="1"/>
          </p:cNvSpPr>
          <p:nvPr>
            <p:ph type="sldNum" sz="quarter" idx="12"/>
          </p:nvPr>
        </p:nvSpPr>
        <p:spPr>
          <a:xfrm>
            <a:off x="8493478" y="6365189"/>
            <a:ext cx="404647" cy="334962"/>
          </a:xfrm>
        </p:spPr>
        <p:txBody>
          <a:bodyPr/>
          <a:lstStyle/>
          <a:p>
            <a:pPr>
              <a:defRPr/>
            </a:pPr>
            <a:fld id="{A13DCB0A-AC57-48E3-9A97-27063AA0E6F0}" type="slidenum">
              <a:rPr lang="en-US" sz="1200" smtClean="0">
                <a:solidFill>
                  <a:schemeClr val="tx1"/>
                </a:solidFill>
                <a:latin typeface="Calibri" panose="020F0502020204030204" pitchFamily="34" charset="0"/>
                <a:cs typeface="Calibri" panose="020F0502020204030204" pitchFamily="34" charset="0"/>
              </a:rPr>
              <a:t>17</a:t>
            </a:fld>
            <a:endParaRPr lang="en-US" sz="1200" dirty="0">
              <a:solidFill>
                <a:schemeClr val="tx1"/>
              </a:solidFill>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263878"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lnSpc>
                <a:spcPct val="80000"/>
              </a:lnSpc>
              <a:spcBef>
                <a:spcPct val="0"/>
              </a:spcBef>
              <a:spcAft>
                <a:spcPct val="0"/>
              </a:spcAft>
              <a:defRPr lang="en-US" sz="3000" kern="1200" dirty="0">
                <a:solidFill>
                  <a:schemeClr val="tx2"/>
                </a:solidFill>
                <a:latin typeface="Sabon" pitchFamily="18" charset="0"/>
                <a:ea typeface="ヒラギノ角ゴ Pro W3" charset="-128"/>
                <a:cs typeface="ヒラギノ角ゴ Pro W3" charset="-128"/>
              </a:defRPr>
            </a:lvl1pPr>
            <a:lvl2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2pPr>
            <a:lvl3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3pPr>
            <a:lvl4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4pPr>
            <a:lvl5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5pPr>
            <a:lvl6pPr marL="457200" algn="l" rtl="0" eaLnBrk="1" fontAlgn="base" hangingPunct="1">
              <a:lnSpc>
                <a:spcPct val="80000"/>
              </a:lnSpc>
              <a:spcBef>
                <a:spcPct val="0"/>
              </a:spcBef>
              <a:spcAft>
                <a:spcPct val="0"/>
              </a:spcAft>
              <a:defRPr sz="4800">
                <a:solidFill>
                  <a:schemeClr val="tx2"/>
                </a:solidFill>
                <a:latin typeface="Sabon" charset="0"/>
              </a:defRPr>
            </a:lvl6pPr>
            <a:lvl7pPr marL="914400" algn="l" rtl="0" eaLnBrk="1" fontAlgn="base" hangingPunct="1">
              <a:lnSpc>
                <a:spcPct val="80000"/>
              </a:lnSpc>
              <a:spcBef>
                <a:spcPct val="0"/>
              </a:spcBef>
              <a:spcAft>
                <a:spcPct val="0"/>
              </a:spcAft>
              <a:defRPr sz="4800">
                <a:solidFill>
                  <a:schemeClr val="tx2"/>
                </a:solidFill>
                <a:latin typeface="Sabon" charset="0"/>
              </a:defRPr>
            </a:lvl7pPr>
            <a:lvl8pPr marL="1371600" algn="l" rtl="0" eaLnBrk="1" fontAlgn="base" hangingPunct="1">
              <a:lnSpc>
                <a:spcPct val="80000"/>
              </a:lnSpc>
              <a:spcBef>
                <a:spcPct val="0"/>
              </a:spcBef>
              <a:spcAft>
                <a:spcPct val="0"/>
              </a:spcAft>
              <a:defRPr sz="4800">
                <a:solidFill>
                  <a:schemeClr val="tx2"/>
                </a:solidFill>
                <a:latin typeface="Sabon" charset="0"/>
              </a:defRPr>
            </a:lvl8pPr>
            <a:lvl9pPr marL="1828800" algn="l" rtl="0" eaLnBrk="1" fontAlgn="base" hangingPunct="1">
              <a:lnSpc>
                <a:spcPct val="80000"/>
              </a:lnSpc>
              <a:spcBef>
                <a:spcPct val="0"/>
              </a:spcBef>
              <a:spcAft>
                <a:spcPct val="0"/>
              </a:spcAft>
              <a:defRPr sz="4800">
                <a:solidFill>
                  <a:schemeClr val="tx2"/>
                </a:solidFill>
                <a:latin typeface="Sabon" charset="0"/>
              </a:defRPr>
            </a:lvl9pPr>
          </a:lstStyle>
          <a:p>
            <a:pPr eaLnBrk="1" fontAlgn="auto" hangingPunct="1">
              <a:spcAft>
                <a:spcPts val="0"/>
              </a:spcAft>
              <a:defRPr/>
            </a:pPr>
            <a:r>
              <a:rPr lang="en-US" sz="2400" b="1" dirty="0" smtClean="0">
                <a:solidFill>
                  <a:schemeClr val="tx1"/>
                </a:solidFill>
                <a:latin typeface="Calibri" panose="020F0502020204030204" pitchFamily="34" charset="0"/>
              </a:rPr>
              <a:t>Guanajuato’s Silver Wealth</a:t>
            </a:r>
            <a:endParaRPr lang="en-US" sz="2400" b="1" dirty="0">
              <a:solidFill>
                <a:schemeClr val="tx1"/>
              </a:solidFill>
              <a:latin typeface="Calibri" panose="020F0502020204030204" pitchFamily="34" charset="0"/>
            </a:endParaRPr>
          </a:p>
        </p:txBody>
      </p:sp>
      <p:sp>
        <p:nvSpPr>
          <p:cNvPr id="7" name="TextBox 6"/>
          <p:cNvSpPr txBox="1"/>
          <p:nvPr/>
        </p:nvSpPr>
        <p:spPr>
          <a:xfrm>
            <a:off x="263878" y="5957753"/>
            <a:ext cx="8007532" cy="461665"/>
          </a:xfrm>
          <a:prstGeom prst="rect">
            <a:avLst/>
          </a:prstGeom>
          <a:noFill/>
        </p:spPr>
        <p:txBody>
          <a:bodyPr wrap="square" rtlCol="0">
            <a:spAutoFit/>
          </a:bodyPr>
          <a:lstStyle/>
          <a:p>
            <a:r>
              <a:rPr lang="en-US" sz="1200" dirty="0">
                <a:latin typeface="Calibri" panose="020F0502020204030204" pitchFamily="34" charset="0"/>
              </a:rPr>
              <a:t>Source: University of Texas at Dallas, “Colonial </a:t>
            </a:r>
            <a:r>
              <a:rPr lang="en-US" sz="1200" dirty="0" smtClean="0">
                <a:latin typeface="Calibri" panose="020F0502020204030204" pitchFamily="34" charset="0"/>
              </a:rPr>
              <a:t>Silver - </a:t>
            </a:r>
            <a:r>
              <a:rPr lang="en-US" sz="1200" dirty="0">
                <a:latin typeface="Calibri" panose="020F0502020204030204" pitchFamily="34" charset="0"/>
              </a:rPr>
              <a:t>Potosi (Bolivia) and Guanajuato (Mexico).”</a:t>
            </a:r>
          </a:p>
          <a:p>
            <a:r>
              <a:rPr lang="en-US" sz="1200" dirty="0" smtClean="0">
                <a:latin typeface="Calibri" panose="020F0502020204030204" pitchFamily="34" charset="0"/>
              </a:rPr>
              <a:t>Map Source: CBR (Canadian Business Resource), “Great Panther Silver Limited: Mexican Projects.”</a:t>
            </a:r>
            <a:endParaRPr lang="en-US" sz="120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076" y="569011"/>
            <a:ext cx="6191648" cy="2926080"/>
          </a:xfrm>
          <a:prstGeom prst="rect">
            <a:avLst/>
          </a:prstGeom>
        </p:spPr>
      </p:pic>
      <p:sp>
        <p:nvSpPr>
          <p:cNvPr id="8" name="TextBox 7"/>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191936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txBox="1">
            <a:spLocks noGrp="1"/>
          </p:cNvSpPr>
          <p:nvPr/>
        </p:nvSpPr>
        <p:spPr bwMode="auto">
          <a:xfrm>
            <a:off x="6885681"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6F871D03-85B0-41A4-8484-6F6A7B6F897F}" type="slidenum">
              <a:rPr lang="en-US" altLang="en-US" sz="1200">
                <a:solidFill>
                  <a:srgbClr val="898989"/>
                </a:solidFill>
                <a:latin typeface="Calibri" pitchFamily="34" charset="0"/>
              </a:rPr>
              <a:pPr algn="r" eaLnBrk="1" hangingPunct="1">
                <a:lnSpc>
                  <a:spcPct val="100000"/>
                </a:lnSpc>
                <a:spcAft>
                  <a:spcPct val="0"/>
                </a:spcAft>
              </a:pPr>
              <a:t>18</a:t>
            </a:fld>
            <a:endParaRPr lang="en-US" altLang="en-US" sz="1200" dirty="0">
              <a:solidFill>
                <a:srgbClr val="898989"/>
              </a:solidFill>
              <a:latin typeface="Calibri" pitchFamily="34" charset="0"/>
            </a:endParaRPr>
          </a:p>
        </p:txBody>
      </p:sp>
      <p:sp>
        <p:nvSpPr>
          <p:cNvPr id="24579" name="Rectangle 6"/>
          <p:cNvSpPr>
            <a:spLocks noChangeArrowheads="1"/>
          </p:cNvSpPr>
          <p:nvPr/>
        </p:nvSpPr>
        <p:spPr bwMode="auto">
          <a:xfrm>
            <a:off x="76201" y="609600"/>
            <a:ext cx="5029199" cy="50167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2000" dirty="0" smtClean="0">
                <a:latin typeface="+mn-lt"/>
              </a:rPr>
              <a:t>On </a:t>
            </a:r>
            <a:r>
              <a:rPr lang="en-US" sz="2000" dirty="0">
                <a:latin typeface="+mn-lt"/>
              </a:rPr>
              <a:t>September 16, 1810, </a:t>
            </a:r>
            <a:r>
              <a:rPr lang="en-US" sz="2000" b="1" dirty="0">
                <a:latin typeface="+mn-lt"/>
              </a:rPr>
              <a:t>Father Miguel Hidalgo</a:t>
            </a:r>
            <a:r>
              <a:rPr lang="en-US" sz="2000" dirty="0">
                <a:latin typeface="+mn-lt"/>
              </a:rPr>
              <a:t> rang the town’s church bells of his Guanajuato parish to call the people to mass. He then gave his famous speech, the </a:t>
            </a:r>
            <a:r>
              <a:rPr lang="en-US" sz="2000" b="1" dirty="0">
                <a:latin typeface="+mn-lt"/>
              </a:rPr>
              <a:t>Grito de Dolores, or Cry of Dolores.</a:t>
            </a:r>
            <a:r>
              <a:rPr lang="en-US" sz="2000" dirty="0">
                <a:latin typeface="+mn-lt"/>
              </a:rPr>
              <a:t> </a:t>
            </a:r>
            <a:r>
              <a:rPr lang="en-US" sz="2000" dirty="0">
                <a:latin typeface="+mn-lt"/>
                <a:cs typeface="Calibri" panose="020F0502020204030204" pitchFamily="34" charset="0"/>
              </a:rPr>
              <a:t>What started as a small rebellion quickly snowballed into a full-scale revolution. </a:t>
            </a:r>
            <a:r>
              <a:rPr lang="en-US" sz="2000" dirty="0" smtClean="0">
                <a:latin typeface="+mn-lt"/>
              </a:rPr>
              <a:t>Gathering </a:t>
            </a:r>
            <a:r>
              <a:rPr lang="en-US" sz="2000" dirty="0">
                <a:latin typeface="+mn-lt"/>
              </a:rPr>
              <a:t>recruits from the countryside, </a:t>
            </a:r>
            <a:r>
              <a:rPr lang="en-US" sz="2000" b="1" dirty="0">
                <a:latin typeface="+mn-lt"/>
              </a:rPr>
              <a:t>Hidalgo’s peasant army of mestizos and indios</a:t>
            </a:r>
            <a:r>
              <a:rPr lang="en-US" sz="2000" dirty="0">
                <a:latin typeface="+mn-lt"/>
              </a:rPr>
              <a:t> grew to 80,000 men and marched 120 miles (193 km) south to Mexico City. </a:t>
            </a:r>
            <a:endParaRPr lang="en-US" sz="2000" dirty="0" smtClean="0">
              <a:latin typeface="+mn-lt"/>
            </a:endParaRPr>
          </a:p>
          <a:p>
            <a:pPr>
              <a:lnSpc>
                <a:spcPct val="100000"/>
              </a:lnSpc>
              <a:spcAft>
                <a:spcPts val="0"/>
              </a:spcAft>
            </a:pPr>
            <a:endParaRPr lang="en-US" sz="2000" dirty="0">
              <a:latin typeface="+mn-lt"/>
              <a:cs typeface="Calibri" panose="020F0502020204030204" pitchFamily="34" charset="0"/>
            </a:endParaRPr>
          </a:p>
          <a:p>
            <a:pPr>
              <a:lnSpc>
                <a:spcPct val="100000"/>
              </a:lnSpc>
              <a:spcAft>
                <a:spcPts val="0"/>
              </a:spcAft>
            </a:pPr>
            <a:r>
              <a:rPr lang="en-US" sz="2000" dirty="0">
                <a:latin typeface="+mn-lt"/>
                <a:cs typeface="Calibri" panose="020F0502020204030204" pitchFamily="34" charset="0"/>
              </a:rPr>
              <a:t>Moving from one town to another through Guanajuato, Michoac</a:t>
            </a:r>
            <a:r>
              <a:rPr lang="en-US" sz="2000" dirty="0">
                <a:latin typeface="+mn-lt"/>
                <a:cs typeface="Times New Roman" panose="02020603050405020304" pitchFamily="18" charset="0"/>
              </a:rPr>
              <a:t>án, Mexico State and Jalisco,</a:t>
            </a:r>
            <a:r>
              <a:rPr lang="en-US" sz="2000" dirty="0">
                <a:latin typeface="+mn-lt"/>
                <a:cs typeface="Calibri" panose="020F0502020204030204" pitchFamily="34" charset="0"/>
              </a:rPr>
              <a:t> Hidalgo's insurgents were able to take control of some cities without firing a shot.</a:t>
            </a:r>
            <a:endParaRPr lang="en-US" sz="2000" dirty="0">
              <a:latin typeface="+mn-lt"/>
              <a:cs typeface="Calibri" panose="020F0502020204030204" pitchFamily="34" charset="0"/>
            </a:endParaRPr>
          </a:p>
        </p:txBody>
      </p:sp>
      <p:sp>
        <p:nvSpPr>
          <p:cNvPr id="24580" name="Title 1"/>
          <p:cNvSpPr txBox="1">
            <a:spLocks/>
          </p:cNvSpPr>
          <p:nvPr/>
        </p:nvSpPr>
        <p:spPr bwMode="auto">
          <a:xfrm>
            <a:off x="233789" y="762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latin typeface="Calibri" pitchFamily="34" charset="0"/>
              </a:rPr>
              <a:t>Hidalgo’s Peasant Insurrection</a:t>
            </a:r>
            <a:endParaRPr lang="en-US" altLang="en-US" sz="2400" b="1" dirty="0">
              <a:latin typeface="Calibri" pitchFamily="34" charset="0"/>
            </a:endParaRPr>
          </a:p>
          <a:p>
            <a:pPr eaLnBrk="1" hangingPunct="1">
              <a:lnSpc>
                <a:spcPct val="80000"/>
              </a:lnSpc>
              <a:spcAft>
                <a:spcPct val="0"/>
              </a:spcAft>
            </a:pPr>
            <a:r>
              <a:rPr lang="en-US" altLang="en-US" sz="2400" b="1" dirty="0" smtClean="0">
                <a:latin typeface="Calibri" pitchFamily="34" charset="0"/>
              </a:rPr>
              <a:t> </a:t>
            </a:r>
            <a:endParaRPr lang="en-US" altLang="en-US" sz="2400" b="1" dirty="0">
              <a:latin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136" y="0"/>
            <a:ext cx="3152167" cy="2560320"/>
          </a:xfrm>
          <a:prstGeom prst="rect">
            <a:avLst/>
          </a:prstGeom>
        </p:spPr>
      </p:pic>
      <p:sp>
        <p:nvSpPr>
          <p:cNvPr id="6" name="Text Box 11"/>
          <p:cNvSpPr txBox="1">
            <a:spLocks noChangeArrowheads="1"/>
          </p:cNvSpPr>
          <p:nvPr/>
        </p:nvSpPr>
        <p:spPr bwMode="auto">
          <a:xfrm>
            <a:off x="5464558" y="2560320"/>
            <a:ext cx="3377322" cy="4001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MX" altLang="en-US" sz="2000" b="1" dirty="0" smtClean="0">
                <a:cs typeface="Calibri" panose="020F0502020204030204" pitchFamily="34" charset="0"/>
              </a:rPr>
              <a:t>Fr. Miguel Hidalgo</a:t>
            </a:r>
            <a:endParaRPr lang="es-MX" altLang="en-US" sz="2000" b="1" dirty="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675" y="2992272"/>
            <a:ext cx="3003549" cy="3291840"/>
          </a:xfrm>
          <a:prstGeom prst="rect">
            <a:avLst/>
          </a:prstGeom>
          <a:ln w="38100">
            <a:solidFill>
              <a:schemeClr val="tx1"/>
            </a:solidFill>
          </a:ln>
        </p:spPr>
      </p:pic>
      <p:sp>
        <p:nvSpPr>
          <p:cNvPr id="8" name="Slide Number Placeholder 4"/>
          <p:cNvSpPr txBox="1">
            <a:spLocks noGrp="1"/>
          </p:cNvSpPr>
          <p:nvPr/>
        </p:nvSpPr>
        <p:spPr bwMode="auto">
          <a:xfrm>
            <a:off x="5763071" y="6310312"/>
            <a:ext cx="2892941" cy="365125"/>
          </a:xfrm>
          <a:prstGeom prst="rect">
            <a:avLst/>
          </a:prstGeom>
          <a:solidFill>
            <a:schemeClr val="accent1">
              <a:lumMod val="20000"/>
              <a:lumOff val="80000"/>
            </a:schemeClr>
          </a:solidFill>
          <a:ln w="28575">
            <a:solidFill>
              <a:srgbClr val="000000"/>
            </a:solidFill>
            <a:miter lim="800000"/>
            <a:headEnd/>
            <a:tailEnd/>
          </a:ln>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r>
              <a:rPr lang="en-US" altLang="en-US" sz="1800" b="1" dirty="0" smtClean="0">
                <a:latin typeface="Calibri" pitchFamily="34" charset="0"/>
              </a:rPr>
              <a:t>Hidalgo’s Regions of Support</a:t>
            </a:r>
            <a:endParaRPr lang="en-US" altLang="en-US" sz="1800" b="1" dirty="0">
              <a:latin typeface="Calibri" pitchFamily="34" charset="0"/>
            </a:endParaRPr>
          </a:p>
        </p:txBody>
      </p:sp>
      <p:sp>
        <p:nvSpPr>
          <p:cNvPr id="9" name="TextBox 8"/>
          <p:cNvSpPr txBox="1"/>
          <p:nvPr/>
        </p:nvSpPr>
        <p:spPr>
          <a:xfrm>
            <a:off x="3572974"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158485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152400" y="609136"/>
            <a:ext cx="3733800" cy="531171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smtClean="0">
                <a:latin typeface="+mn-lt"/>
                <a:cs typeface="Calibri" panose="020F0502020204030204" pitchFamily="34" charset="0"/>
              </a:rPr>
              <a:t>In  </a:t>
            </a:r>
            <a:r>
              <a:rPr lang="en-US" sz="2000" dirty="0" smtClean="0">
                <a:latin typeface="+mn-lt"/>
                <a:cs typeface="Calibri" panose="020F0502020204030204" pitchFamily="34" charset="0"/>
              </a:rPr>
              <a:t>September </a:t>
            </a:r>
            <a:r>
              <a:rPr lang="en-US" sz="2000" dirty="0">
                <a:latin typeface="+mn-lt"/>
                <a:cs typeface="Calibri" panose="020F0502020204030204" pitchFamily="34" charset="0"/>
              </a:rPr>
              <a:t>1810, </a:t>
            </a:r>
            <a:r>
              <a:rPr lang="en-US" sz="2000" dirty="0" smtClean="0">
                <a:latin typeface="+mn-lt"/>
                <a:cs typeface="Calibri" panose="020F0502020204030204" pitchFamily="34" charset="0"/>
              </a:rPr>
              <a:t>Hidalgo’s peasant army seized Guanajuato City and a month later, they took Valladolid. However</a:t>
            </a:r>
            <a:r>
              <a:rPr lang="en-US" sz="2000" dirty="0">
                <a:latin typeface="+mn-lt"/>
                <a:cs typeface="Calibri" panose="020F0502020204030204" pitchFamily="34" charset="0"/>
              </a:rPr>
              <a:t>, the </a:t>
            </a:r>
            <a:r>
              <a:rPr lang="en-US" sz="2000" dirty="0" smtClean="0">
                <a:latin typeface="+mn-lt"/>
                <a:cs typeface="Calibri" panose="020F0502020204030204" pitchFamily="34" charset="0"/>
              </a:rPr>
              <a:t>cities were taken </a:t>
            </a:r>
            <a:r>
              <a:rPr lang="en-US" sz="2000" dirty="0">
                <a:latin typeface="+mn-lt"/>
                <a:cs typeface="Calibri" panose="020F0502020204030204" pitchFamily="34" charset="0"/>
              </a:rPr>
              <a:t>back by royalist forces soon after. </a:t>
            </a:r>
          </a:p>
          <a:p>
            <a:r>
              <a:rPr lang="en-US" sz="2000" dirty="0">
                <a:latin typeface="+mn-lt"/>
                <a:cs typeface="Calibri" panose="020F0502020204030204" pitchFamily="34" charset="0"/>
              </a:rPr>
              <a:t/>
            </a:r>
            <a:br>
              <a:rPr lang="en-US" sz="2000" dirty="0">
                <a:latin typeface="+mn-lt"/>
                <a:cs typeface="Calibri" panose="020F0502020204030204" pitchFamily="34" charset="0"/>
              </a:rPr>
            </a:br>
            <a:r>
              <a:rPr lang="en-US" sz="2000" dirty="0" smtClean="0">
                <a:latin typeface="+mn-lt"/>
              </a:rPr>
              <a:t>Although Hidalgo gained a great deal of support around the country, his army eventually succumbed to professionally trained royal soldiers with superior weapons.  Eventually he was captured, found guilty of treason, and </a:t>
            </a:r>
            <a:r>
              <a:rPr lang="en-US" sz="2000" b="1" dirty="0" smtClean="0">
                <a:latin typeface="+mn-lt"/>
              </a:rPr>
              <a:t>executed by a firing squad on July 30, 1811</a:t>
            </a:r>
            <a:r>
              <a:rPr lang="en-US" sz="2000" dirty="0" smtClean="0">
                <a:latin typeface="+mn-lt"/>
              </a:rPr>
              <a:t>. The war for independence would not end until 1821.</a:t>
            </a:r>
            <a:endParaRPr lang="en-US" sz="2000" dirty="0">
              <a:latin typeface="+mn-lt"/>
            </a:endParaRPr>
          </a:p>
        </p:txBody>
      </p:sp>
      <p:sp>
        <p:nvSpPr>
          <p:cNvPr id="24580" name="Title 1"/>
          <p:cNvSpPr txBox="1">
            <a:spLocks/>
          </p:cNvSpPr>
          <p:nvPr/>
        </p:nvSpPr>
        <p:spPr bwMode="auto">
          <a:xfrm>
            <a:off x="289560" y="89992"/>
            <a:ext cx="5843778" cy="44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latin typeface="Calibri" pitchFamily="34" charset="0"/>
              </a:rPr>
              <a:t>Hidalgo’s Campaigns (1810-1811)</a:t>
            </a:r>
            <a:endParaRPr lang="en-US" altLang="en-US" sz="2400" b="1" dirty="0">
              <a:latin typeface="Calibri" pitchFamily="34" charset="0"/>
            </a:endParaRPr>
          </a:p>
        </p:txBody>
      </p:sp>
      <p:sp>
        <p:nvSpPr>
          <p:cNvPr id="10" name="Slide Number Placeholder 4"/>
          <p:cNvSpPr txBox="1">
            <a:spLocks noGrp="1"/>
          </p:cNvSpPr>
          <p:nvPr/>
        </p:nvSpPr>
        <p:spPr bwMode="auto">
          <a:xfrm>
            <a:off x="6646333" y="652674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80D8FE1E-DAF2-46BD-93EE-564780BE40F2}" type="slidenum">
              <a:rPr lang="en-US" altLang="en-US" sz="1200" smtClean="0">
                <a:solidFill>
                  <a:srgbClr val="898989"/>
                </a:solidFill>
                <a:latin typeface="Calibri" pitchFamily="34" charset="0"/>
              </a:rPr>
              <a:t>19</a:t>
            </a:fld>
            <a:endParaRPr lang="en-US" altLang="en-US" sz="1200" dirty="0">
              <a:solidFill>
                <a:srgbClr val="898989"/>
              </a:solidFill>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078" y="713578"/>
            <a:ext cx="4733639" cy="4190240"/>
          </a:xfrm>
          <a:prstGeom prst="rect">
            <a:avLst/>
          </a:prstGeom>
          <a:ln w="38100">
            <a:solidFill>
              <a:schemeClr val="tx1"/>
            </a:solidFill>
          </a:ln>
        </p:spPr>
      </p:pic>
      <p:sp>
        <p:nvSpPr>
          <p:cNvPr id="9" name="TextBox 8"/>
          <p:cNvSpPr txBox="1"/>
          <p:nvPr/>
        </p:nvSpPr>
        <p:spPr>
          <a:xfrm>
            <a:off x="4316079" y="4982633"/>
            <a:ext cx="4733639" cy="707886"/>
          </a:xfrm>
          <a:prstGeom prst="rect">
            <a:avLst/>
          </a:prstGeom>
          <a:solidFill>
            <a:schemeClr val="accent6">
              <a:lumMod val="20000"/>
              <a:lumOff val="80000"/>
            </a:schemeClr>
          </a:solidFill>
          <a:ln w="38100">
            <a:solidFill>
              <a:schemeClr val="tx1"/>
            </a:solidFill>
          </a:ln>
        </p:spPr>
        <p:txBody>
          <a:bodyPr wrap="square" rtlCol="0">
            <a:spAutoFit/>
          </a:bodyPr>
          <a:lstStyle/>
          <a:p>
            <a:r>
              <a:rPr lang="es-ES" sz="2000" b="1" dirty="0" smtClean="0">
                <a:latin typeface="Calibri" panose="020F0502020204030204" pitchFamily="34" charset="0"/>
                <a:cs typeface="Calibri" panose="020F0502020204030204" pitchFamily="34" charset="0"/>
              </a:rPr>
              <a:t>The Campaign of Father Miguel </a:t>
            </a:r>
            <a:r>
              <a:rPr lang="es-ES" sz="2000" b="1" dirty="0">
                <a:latin typeface="Calibri" panose="020F0502020204030204" pitchFamily="34" charset="0"/>
                <a:cs typeface="Calibri" panose="020F0502020204030204" pitchFamily="34" charset="0"/>
              </a:rPr>
              <a:t>Hidalgo, </a:t>
            </a:r>
            <a:r>
              <a:rPr lang="es-ES" sz="2000" b="1" dirty="0" smtClean="0">
                <a:latin typeface="Calibri" panose="020F0502020204030204" pitchFamily="34" charset="0"/>
                <a:cs typeface="Calibri" panose="020F0502020204030204" pitchFamily="34" charset="0"/>
              </a:rPr>
              <a:t>Sept. 1810 to March 1811</a:t>
            </a:r>
            <a:r>
              <a:rPr lang="es-E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11" name="TextBox 10"/>
          <p:cNvSpPr txBox="1"/>
          <p:nvPr/>
        </p:nvSpPr>
        <p:spPr>
          <a:xfrm>
            <a:off x="4410361" y="5848150"/>
            <a:ext cx="4545077" cy="461665"/>
          </a:xfrm>
          <a:prstGeom prst="rect">
            <a:avLst/>
          </a:prstGeom>
          <a:noFill/>
        </p:spPr>
        <p:txBody>
          <a:bodyPr wrap="square" rtlCol="0">
            <a:spAutoFit/>
          </a:bodyPr>
          <a:lstStyle/>
          <a:p>
            <a:r>
              <a:rPr lang="es-ES" sz="1200" dirty="0" smtClean="0">
                <a:latin typeface="Calibri" panose="020F0502020204030204" pitchFamily="34" charset="0"/>
                <a:cs typeface="Calibri" panose="020F0502020204030204" pitchFamily="34" charset="0"/>
              </a:rPr>
              <a:t>Map Source</a:t>
            </a:r>
            <a:r>
              <a:rPr lang="es-ES" sz="1200" dirty="0">
                <a:latin typeface="Calibri" panose="020F0502020204030204" pitchFamily="34" charset="0"/>
                <a:cs typeface="Calibri" panose="020F0502020204030204" pitchFamily="34" charset="0"/>
              </a:rPr>
              <a:t>:  </a:t>
            </a:r>
            <a:r>
              <a:rPr lang="es-ES" sz="1200" dirty="0" smtClean="0">
                <a:latin typeface="Calibri" panose="020F0502020204030204" pitchFamily="34" charset="0"/>
                <a:cs typeface="Calibri" panose="020F0502020204030204" pitchFamily="34" charset="0"/>
              </a:rPr>
              <a:t>Rodrigo Moreno, Independencias Iberoamericanas (Colegio </a:t>
            </a:r>
            <a:r>
              <a:rPr lang="es-ES" sz="1200" dirty="0">
                <a:latin typeface="Calibri" panose="020F0502020204030204" pitchFamily="34" charset="0"/>
                <a:cs typeface="Calibri" panose="020F0502020204030204" pitchFamily="34" charset="0"/>
              </a:rPr>
              <a:t>de Historia, </a:t>
            </a:r>
            <a:r>
              <a:rPr lang="es-ES" sz="1200" dirty="0" smtClean="0">
                <a:latin typeface="Calibri" panose="020F0502020204030204" pitchFamily="34" charset="0"/>
                <a:cs typeface="Calibri" panose="020F0502020204030204" pitchFamily="34" charset="0"/>
              </a:rPr>
              <a:t>Facultad </a:t>
            </a:r>
            <a:r>
              <a:rPr lang="es-ES" sz="1200" dirty="0">
                <a:latin typeface="Calibri" panose="020F0502020204030204" pitchFamily="34" charset="0"/>
                <a:cs typeface="Calibri" panose="020F0502020204030204" pitchFamily="34" charset="0"/>
              </a:rPr>
              <a:t>de Filosofía y Letras, </a:t>
            </a:r>
            <a:r>
              <a:rPr lang="es-ES" sz="1200" dirty="0" smtClean="0">
                <a:latin typeface="Calibri" panose="020F0502020204030204" pitchFamily="34" charset="0"/>
                <a:cs typeface="Calibri" panose="020F0502020204030204" pitchFamily="34" charset="0"/>
              </a:rPr>
              <a:t>UNAM).</a:t>
            </a:r>
            <a:endParaRPr lang="en-US" sz="1200" dirty="0">
              <a:latin typeface="Calibri" panose="020F0502020204030204" pitchFamily="34" charset="0"/>
              <a:cs typeface="Calibri" panose="020F0502020204030204" pitchFamily="34" charset="0"/>
            </a:endParaRPr>
          </a:p>
        </p:txBody>
      </p:sp>
      <p:sp>
        <p:nvSpPr>
          <p:cNvPr id="12" name="TextBox 11"/>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229420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F0979CF5-754E-4D67-A70F-ED50501C6BA6}" type="slidenum">
              <a:rPr lang="en-US" altLang="en-US" sz="1200">
                <a:latin typeface="Calibri" pitchFamily="34" charset="0"/>
              </a:rPr>
              <a:pPr algn="r" eaLnBrk="1" hangingPunct="1">
                <a:lnSpc>
                  <a:spcPct val="100000"/>
                </a:lnSpc>
                <a:spcAft>
                  <a:spcPct val="0"/>
                </a:spcAft>
              </a:pPr>
              <a:t>2</a:t>
            </a:fld>
            <a:endParaRPr lang="en-US" altLang="en-US" sz="1200" dirty="0">
              <a:latin typeface="Calibri" pitchFamily="34" charset="0"/>
            </a:endParaRPr>
          </a:p>
        </p:txBody>
      </p:sp>
      <p:sp>
        <p:nvSpPr>
          <p:cNvPr id="22531" name="Rectangle 6"/>
          <p:cNvSpPr>
            <a:spLocks noChangeArrowheads="1"/>
          </p:cNvSpPr>
          <p:nvPr/>
        </p:nvSpPr>
        <p:spPr bwMode="auto">
          <a:xfrm>
            <a:off x="135466" y="758064"/>
            <a:ext cx="2980267" cy="531171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a:latin typeface="Calibri" panose="020F0502020204030204" pitchFamily="34" charset="0"/>
                <a:cs typeface="Calibri" panose="020F0502020204030204" pitchFamily="34" charset="0"/>
              </a:rPr>
              <a:t>Guanajuato is a relatively small state – twenty-second in terms of size among the Republic’s states – with a surface area of 30,608 square kilometers of territory, giving it 1.6% of the national territory.   Politically, the State is divided into 46 municipios.  </a:t>
            </a:r>
          </a:p>
          <a:p>
            <a:r>
              <a:rPr lang="en-US" sz="2000" dirty="0" smtClean="0">
                <a:latin typeface="Calibri" panose="020F0502020204030204" pitchFamily="34" charset="0"/>
                <a:cs typeface="Calibri" panose="020F0502020204030204" pitchFamily="34" charset="0"/>
              </a:rPr>
              <a:t>Guanajuato’s </a:t>
            </a:r>
            <a:r>
              <a:rPr lang="en-US" sz="2000" dirty="0">
                <a:latin typeface="Calibri" panose="020F0502020204030204" pitchFamily="34" charset="0"/>
                <a:cs typeface="Calibri" panose="020F0502020204030204" pitchFamily="34" charset="0"/>
              </a:rPr>
              <a:t>2010 population was 5,853,677, representing 4.9% of Mexico’s total population and ranking six among the 31 states and the Distrito Federal. </a:t>
            </a:r>
          </a:p>
        </p:txBody>
      </p:sp>
      <p:sp>
        <p:nvSpPr>
          <p:cNvPr id="22532" name="Title 1"/>
          <p:cNvSpPr txBox="1">
            <a:spLocks/>
          </p:cNvSpPr>
          <p:nvPr/>
        </p:nvSpPr>
        <p:spPr bwMode="auto">
          <a:xfrm>
            <a:off x="186267" y="15240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latin typeface="Calibri" pitchFamily="34" charset="0"/>
              </a:rPr>
              <a:t>The State of Guanajuato </a:t>
            </a:r>
            <a:endParaRPr lang="en-US" altLang="en-US" sz="2400" b="1" dirty="0">
              <a:latin typeface="Calibri" pitchFamily="34" charset="0"/>
            </a:endParaRPr>
          </a:p>
        </p:txBody>
      </p:sp>
      <p:sp>
        <p:nvSpPr>
          <p:cNvPr id="2" name="TextBox 1"/>
          <p:cNvSpPr txBox="1"/>
          <p:nvPr/>
        </p:nvSpPr>
        <p:spPr>
          <a:xfrm>
            <a:off x="3515844" y="5486400"/>
            <a:ext cx="5334000" cy="461665"/>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Source: </a:t>
            </a:r>
            <a:r>
              <a:rPr lang="es-ES" sz="1200" dirty="0">
                <a:latin typeface="Calibri" panose="020F0502020204030204" pitchFamily="34" charset="0"/>
                <a:cs typeface="Calibri" panose="020F0502020204030204" pitchFamily="34" charset="0"/>
              </a:rPr>
              <a:t>Nacho Ferrer Vidal </a:t>
            </a:r>
            <a:r>
              <a:rPr lang="es-ES" sz="1200" dirty="0" smtClean="0">
                <a:latin typeface="Calibri" panose="020F0502020204030204" pitchFamily="34" charset="0"/>
                <a:cs typeface="Calibri" panose="020F0502020204030204" pitchFamily="34" charset="0"/>
              </a:rPr>
              <a:t>, “Mapa </a:t>
            </a:r>
            <a:r>
              <a:rPr lang="es-ES" sz="1200" dirty="0">
                <a:latin typeface="Calibri" panose="020F0502020204030204" pitchFamily="34" charset="0"/>
                <a:cs typeface="Calibri" panose="020F0502020204030204" pitchFamily="34" charset="0"/>
              </a:rPr>
              <a:t>de </a:t>
            </a:r>
            <a:r>
              <a:rPr lang="es-ES" sz="1200" dirty="0" smtClean="0">
                <a:latin typeface="Calibri" panose="020F0502020204030204" pitchFamily="34" charset="0"/>
                <a:cs typeface="Calibri" panose="020F0502020204030204" pitchFamily="34" charset="0"/>
              </a:rPr>
              <a:t>Guanajuato,” Mapas de America, March 23, 2012.</a:t>
            </a:r>
            <a:endParaRPr lang="en-US" sz="12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3844" y="812800"/>
            <a:ext cx="5750156" cy="4389120"/>
          </a:xfrm>
          <a:prstGeom prst="rect">
            <a:avLst/>
          </a:prstGeom>
          <a:ln w="38100">
            <a:solidFill>
              <a:schemeClr val="tx1"/>
            </a:solidFill>
          </a:ln>
        </p:spPr>
      </p:pic>
      <p:sp>
        <p:nvSpPr>
          <p:cNvPr id="8" name="TextBox 7"/>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1365148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52400" y="0"/>
            <a:ext cx="8153400" cy="318143"/>
          </a:xfrm>
        </p:spPr>
        <p:txBody>
          <a:bodyPr>
            <a:normAutofit fontScale="90000"/>
          </a:bodyPr>
          <a:lstStyle/>
          <a:p>
            <a:r>
              <a:rPr lang="en-US" altLang="en-US" sz="2400" b="1" dirty="0" smtClean="0">
                <a:latin typeface="Calibri" panose="020F0502020204030204" pitchFamily="34" charset="0"/>
              </a:rPr>
              <a:t>The 1921 Mexican Census</a:t>
            </a:r>
            <a:endParaRPr lang="en-US" altLang="en-US" sz="2400" b="1" cap="none"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C275227A-ABE1-42B9-B210-6451BB36D297}" type="slidenum">
              <a:rPr lang="en-US" altLang="en-US" sz="1200" b="0" smtClean="0"/>
              <a:pPr>
                <a:defRPr/>
              </a:pPr>
              <a:t>20</a:t>
            </a:fld>
            <a:endParaRPr lang="en-US" altLang="en-US" sz="1200" b="0" dirty="0"/>
          </a:p>
        </p:txBody>
      </p:sp>
      <p:graphicFrame>
        <p:nvGraphicFramePr>
          <p:cNvPr id="28733" name="Group 61"/>
          <p:cNvGraphicFramePr>
            <a:graphicFrameLocks noGrp="1"/>
          </p:cNvGraphicFramePr>
          <p:nvPr>
            <p:extLst>
              <p:ext uri="{D42A27DB-BD31-4B8C-83A1-F6EECF244321}">
                <p14:modId xmlns:p14="http://schemas.microsoft.com/office/powerpoint/2010/main" val="4111563204"/>
              </p:ext>
            </p:extLst>
          </p:nvPr>
        </p:nvGraphicFramePr>
        <p:xfrm>
          <a:off x="152400" y="1390319"/>
          <a:ext cx="8763000" cy="4800132"/>
        </p:xfrm>
        <a:graphic>
          <a:graphicData uri="http://schemas.openxmlformats.org/drawingml/2006/table">
            <a:tbl>
              <a:tblPr/>
              <a:tblGrid>
                <a:gridCol w="2133600"/>
                <a:gridCol w="1600200"/>
                <a:gridCol w="1828800"/>
                <a:gridCol w="1676400"/>
                <a:gridCol w="1524000"/>
              </a:tblGrid>
              <a:tr h="326501">
                <a:tc gridSpan="5">
                  <a:txBody>
                    <a:bodyPr/>
                    <a:lstStyle/>
                    <a:p>
                      <a:pPr marL="0" marR="0" algn="ctr" hangingPunct="1">
                        <a:spcBef>
                          <a:spcPts val="0"/>
                        </a:spcBef>
                        <a:spcAft>
                          <a:spcPts val="0"/>
                        </a:spcAft>
                      </a:pPr>
                      <a:r>
                        <a:rPr lang="en-US" sz="1800" b="1" kern="140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Racial Classifications of Michoacán and Guanajuato in the 1921</a:t>
                      </a:r>
                      <a:r>
                        <a:rPr lang="en-US" sz="1800" b="1" kern="1400" baseline="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Census</a:t>
                      </a:r>
                      <a:endParaRPr lang="en-US" sz="1800" b="1"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hMerge="1">
                  <a:txBody>
                    <a:bodyPr/>
                    <a:lstStyle/>
                    <a:p>
                      <a:pPr marL="0" marR="0" algn="ctr" hangingPunct="1">
                        <a:spcBef>
                          <a:spcPts val="0"/>
                        </a:spcBef>
                        <a:spcAft>
                          <a:spcPts val="0"/>
                        </a:spcAft>
                      </a:pPr>
                      <a:endParaRPr lang="en-US" sz="1800" kern="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hMerge="1">
                  <a:txBody>
                    <a:bodyPr/>
                    <a:lstStyle/>
                    <a:p>
                      <a:pPr marL="0" marR="0" algn="ctr" hangingPunct="1">
                        <a:spcBef>
                          <a:spcPts val="0"/>
                        </a:spcBef>
                        <a:spcAft>
                          <a:spcPts val="0"/>
                        </a:spcAft>
                      </a:pPr>
                      <a:endParaRPr lang="en-US" sz="1800" kern="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hMerge="1">
                  <a:txBody>
                    <a:bodyPr/>
                    <a:lstStyle/>
                    <a:p>
                      <a:pPr marL="0" marR="0" algn="ctr" hangingPunct="1">
                        <a:spcBef>
                          <a:spcPts val="0"/>
                        </a:spcBef>
                        <a:spcAft>
                          <a:spcPts val="0"/>
                        </a:spcAft>
                      </a:pPr>
                      <a:endParaRPr lang="en-US" sz="1800" kern="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hMerge="1">
                  <a:txBody>
                    <a:bodyPr/>
                    <a:lstStyle/>
                    <a:p>
                      <a:pPr marL="0" marR="0" algn="ctr" hangingPunct="1">
                        <a:spcBef>
                          <a:spcPts val="0"/>
                        </a:spcBef>
                        <a:spcAft>
                          <a:spcPts val="0"/>
                        </a:spcAft>
                      </a:pPr>
                      <a:endParaRPr lang="en-US" sz="1800" kern="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r>
              <a:tr h="809723">
                <a:tc>
                  <a:txBody>
                    <a:bodyPr/>
                    <a:lstStyle/>
                    <a:p>
                      <a:pPr marL="0" marR="0" hangingPunct="1">
                        <a:spcBef>
                          <a:spcPts val="0"/>
                        </a:spcBef>
                        <a:spcAft>
                          <a:spcPts val="0"/>
                        </a:spcAft>
                      </a:pPr>
                      <a:r>
                        <a:rPr lang="en-US" sz="1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Racial Classification</a:t>
                      </a:r>
                      <a:endParaRPr lang="en-US" sz="1800"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algn="ctr" hangingPunct="1">
                        <a:spcBef>
                          <a:spcPts val="0"/>
                        </a:spcBef>
                        <a:spcAft>
                          <a:spcPts val="0"/>
                        </a:spcAft>
                      </a:pPr>
                      <a:r>
                        <a:rPr lang="en-US" sz="1800" b="1" kern="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Guanajuato: No</a:t>
                      </a:r>
                      <a:r>
                        <a:rPr lang="en-US" sz="1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of Persons</a:t>
                      </a:r>
                      <a:endParaRPr lang="en-US" sz="1800"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algn="ctr" hangingPunct="1">
                        <a:spcBef>
                          <a:spcPts val="0"/>
                        </a:spcBef>
                        <a:spcAft>
                          <a:spcPts val="0"/>
                        </a:spcAft>
                      </a:pPr>
                      <a:r>
                        <a:rPr lang="en-US" sz="1800" b="1" kern="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Guanajuato: % </a:t>
                      </a:r>
                      <a:r>
                        <a:rPr lang="en-US" sz="1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of Total State Population</a:t>
                      </a:r>
                      <a:endParaRPr lang="en-US" sz="1800"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algn="ctr" hangingPunct="1">
                        <a:spcBef>
                          <a:spcPts val="0"/>
                        </a:spcBef>
                        <a:spcAft>
                          <a:spcPts val="0"/>
                        </a:spcAft>
                      </a:pPr>
                      <a:r>
                        <a:rPr lang="en-US" sz="1800" b="1" kern="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Michoacán: No</a:t>
                      </a:r>
                      <a:r>
                        <a:rPr lang="en-US" sz="1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of Persons</a:t>
                      </a:r>
                      <a:endParaRPr lang="en-US" sz="1800"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algn="ctr" hangingPunct="1">
                        <a:spcBef>
                          <a:spcPts val="0"/>
                        </a:spcBef>
                        <a:spcAft>
                          <a:spcPts val="0"/>
                        </a:spcAft>
                      </a:pPr>
                      <a:r>
                        <a:rPr lang="en-US" sz="1800" b="1" kern="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Michoacán: </a:t>
                      </a:r>
                    </a:p>
                    <a:p>
                      <a:pPr marL="0" marR="0" algn="ctr" hangingPunct="1">
                        <a:spcBef>
                          <a:spcPts val="0"/>
                        </a:spcBef>
                        <a:spcAft>
                          <a:spcPts val="0"/>
                        </a:spcAft>
                      </a:pPr>
                      <a:r>
                        <a:rPr lang="en-US" sz="1800" b="1" kern="0"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of Total Population</a:t>
                      </a:r>
                      <a:endParaRPr lang="en-US" sz="1800" kern="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CC"/>
                    </a:solidFill>
                  </a:tcPr>
                </a:tc>
              </a:tr>
              <a:tr h="202431">
                <a:tc>
                  <a:txBody>
                    <a:bodyPr/>
                    <a:lstStyle/>
                    <a:p>
                      <a:pPr marL="0" marR="0"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Indígena </a:t>
                      </a:r>
                      <a:r>
                        <a:rPr lang="en-US" sz="1800" kern="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Pura (Pure Indigenous)</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25,458</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196,726</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292">
                <a:tc>
                  <a:txBody>
                    <a:bodyPr/>
                    <a:lstStyle/>
                    <a:p>
                      <a:pPr marL="0" marR="0"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Indígena Mezclada con </a:t>
                      </a:r>
                      <a:r>
                        <a:rPr lang="en-US" sz="1800" kern="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Blanca (Mixed)</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828,724</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663,391</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70.60%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31">
                <a:tc>
                  <a:txBody>
                    <a:bodyPr/>
                    <a:lstStyle/>
                    <a:p>
                      <a:pPr marL="0" marR="0" hangingPunct="1">
                        <a:spcBef>
                          <a:spcPts val="0"/>
                        </a:spcBef>
                        <a:spcAft>
                          <a:spcPts val="0"/>
                        </a:spcAft>
                      </a:pPr>
                      <a:r>
                        <a:rPr lang="en-US" sz="1800" kern="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Blanca (White)</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4,687</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64,886</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723">
                <a:tc>
                  <a:txBody>
                    <a:bodyPr/>
                    <a:lstStyle/>
                    <a:p>
                      <a:pPr marL="0" marR="0"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 Ignored or Other Classifications</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1,395</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14,101</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62">
                <a:tc>
                  <a:txBody>
                    <a:bodyPr/>
                    <a:lstStyle/>
                    <a:p>
                      <a:pPr marL="0" marR="0" hangingPunct="1">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Population</a:t>
                      </a:r>
                      <a:endParaRPr lang="en-US" sz="18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860,364</a:t>
                      </a:r>
                      <a:endParaRPr lang="en-US" sz="18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0">
                        <a:spcBef>
                          <a:spcPts val="0"/>
                        </a:spcBef>
                        <a:spcAft>
                          <a:spcPts val="0"/>
                        </a:spcAft>
                      </a:pPr>
                      <a:r>
                        <a:rPr lang="en-US" sz="1800" b="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8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939,849</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hangingPunct="1">
                        <a:spcBef>
                          <a:spcPts val="0"/>
                        </a:spcBef>
                        <a:spcAft>
                          <a:spcPts val="0"/>
                        </a:spcAft>
                      </a:pPr>
                      <a:r>
                        <a:rPr lang="en-US" sz="18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8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728">
                <a:tc gridSpan="5">
                  <a:txBody>
                    <a:bodyPr/>
                    <a:lstStyle/>
                    <a:p>
                      <a:r>
                        <a:rPr lang="en-US" sz="1200" kern="1200" dirty="0" smtClean="0">
                          <a:solidFill>
                            <a:schemeClr val="tx1"/>
                          </a:solidFill>
                          <a:effectLst/>
                          <a:latin typeface="Calibri" panose="020F0502020204030204" pitchFamily="34" charset="0"/>
                          <a:ea typeface="+mn-ea"/>
                          <a:cs typeface="Calibri" panose="020F0502020204030204" pitchFamily="34" charset="0"/>
                        </a:rPr>
                        <a:t>Classifications: Indígena Pura (Pure Indigenous Origins); Indígena Mezclada con Blanca (Indigenous Mixed with White); Blanca (White); Extranjeros sin distinction de razas (Foreigners without racial distinction) One percent of the population of the Republic of Mexico chose a fifth option: “Cualquiera otra o que se ignora la raza” (persons who chose to ignore the question or “other.”</a:t>
                      </a:r>
                    </a:p>
                    <a:p>
                      <a:endParaRPr lang="en-US" sz="1200" kern="1200" dirty="0" smtClean="0">
                        <a:solidFill>
                          <a:schemeClr val="tx1"/>
                        </a:solidFill>
                        <a:effectLst/>
                        <a:latin typeface="Calibri" panose="020F0502020204030204" pitchFamily="34" charset="0"/>
                        <a:ea typeface="+mn-ea"/>
                        <a:cs typeface="Calibri" panose="020F0502020204030204" pitchFamily="34" charset="0"/>
                      </a:endParaRPr>
                    </a:p>
                    <a:p>
                      <a:r>
                        <a:rPr lang="en-US" sz="1200" kern="1200" dirty="0" smtClean="0">
                          <a:solidFill>
                            <a:schemeClr val="tx1"/>
                          </a:solidFill>
                          <a:effectLst/>
                          <a:latin typeface="Calibri" panose="020F0502020204030204" pitchFamily="34" charset="0"/>
                          <a:ea typeface="+mn-ea"/>
                          <a:cs typeface="Calibri" panose="020F0502020204030204" pitchFamily="34" charset="0"/>
                        </a:rPr>
                        <a:t>Source: Departamento de la Estadística Nacional, “Annuario de 1930” (Tacubaya, Distrito Federal, 1932).</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5653511" y="6466920"/>
            <a:ext cx="2271776"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152400" y="318143"/>
            <a:ext cx="8763000" cy="977257"/>
          </a:xfrm>
          <a:prstGeom prst="rect">
            <a:avLst/>
          </a:prstGeom>
          <a:noFill/>
          <a:ln w="38100">
            <a:solidFill>
              <a:srgbClr val="002060"/>
            </a:solidFill>
          </a:ln>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spcBef>
                <a:spcPts val="0"/>
              </a:spcBef>
              <a:spcAft>
                <a:spcPts val="0"/>
              </a:spcAft>
              <a:buNone/>
            </a:pPr>
            <a:r>
              <a:rPr lang="en-US" sz="1800" dirty="0">
                <a:solidFill>
                  <a:schemeClr val="tx1"/>
                </a:solidFill>
              </a:rPr>
              <a:t>Mexico’s 1921 census asked people to categorize themselves by three primary categories: Pure Indigenous, Indigenous Mixed with White, and White. </a:t>
            </a:r>
            <a:r>
              <a:rPr lang="en-US" sz="1800" dirty="0" smtClean="0">
                <a:solidFill>
                  <a:schemeClr val="tx1"/>
                </a:solidFill>
              </a:rPr>
              <a:t>The  following table shows the racial categories for Guanajuato and its neighboring state of Michoac</a:t>
            </a:r>
            <a:r>
              <a:rPr lang="en-US" sz="1800" dirty="0" smtClean="0">
                <a:solidFill>
                  <a:schemeClr val="tx1"/>
                </a:solidFill>
                <a:cs typeface="Calibri" panose="020F0502020204030204" pitchFamily="34" charset="0"/>
              </a:rPr>
              <a:t>án.</a:t>
            </a:r>
            <a:endParaRPr lang="en-US" sz="1800" dirty="0">
              <a:solidFill>
                <a:schemeClr val="tx1"/>
              </a:solidFill>
            </a:endParaRPr>
          </a:p>
          <a:p>
            <a:pPr marL="0" indent="0" fontAlgn="auto">
              <a:spcBef>
                <a:spcPts val="0"/>
              </a:spcBef>
              <a:spcAft>
                <a:spcPts val="0"/>
              </a:spcAft>
              <a:buNone/>
            </a:pPr>
            <a:r>
              <a:rPr lang="en-US" sz="1800" b="0" dirty="0" smtClean="0">
                <a:solidFill>
                  <a:schemeClr val="tx1"/>
                </a:solidFill>
                <a:latin typeface="Calibri" panose="020F0502020204030204" pitchFamily="34" charset="0"/>
              </a:rPr>
              <a:t>.</a:t>
            </a:r>
          </a:p>
        </p:txBody>
      </p:sp>
    </p:spTree>
    <p:extLst>
      <p:ext uri="{BB962C8B-B14F-4D97-AF65-F5344CB8AC3E}">
        <p14:creationId xmlns:p14="http://schemas.microsoft.com/office/powerpoint/2010/main" val="1214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185499" y="504854"/>
            <a:ext cx="8729899" cy="1716532"/>
          </a:xfrm>
          <a:ln w="38100">
            <a:solidFill>
              <a:schemeClr val="tx1"/>
            </a:solidFill>
          </a:ln>
        </p:spPr>
        <p:txBody>
          <a:bodyPr>
            <a:noAutofit/>
          </a:bodyPr>
          <a:lstStyle/>
          <a:p>
            <a:pPr marL="0" indent="0" hangingPunct="0">
              <a:buNone/>
            </a:pPr>
            <a:r>
              <a:rPr lang="en-US" sz="2000" dirty="0" smtClean="0"/>
              <a:t>In </a:t>
            </a:r>
            <a:r>
              <a:rPr lang="en-US" sz="2000" dirty="0"/>
              <a:t>the 2010 census, Guanajuato ranked 30</a:t>
            </a:r>
            <a:r>
              <a:rPr lang="en-US" sz="2000" baseline="30000" dirty="0"/>
              <a:t>th</a:t>
            </a:r>
            <a:r>
              <a:rPr lang="en-US" sz="2000" dirty="0"/>
              <a:t> among the Mexican states and the Distrito Federal in its percentage of indigenous speakers. In fact, only 0.3% of Guanajuato’s residents actually spoke an indigenous language. </a:t>
            </a:r>
            <a:r>
              <a:rPr lang="en-US" sz="2000" dirty="0" smtClean="0"/>
              <a:t>More </a:t>
            </a:r>
            <a:r>
              <a:rPr lang="en-US" sz="2000" dirty="0"/>
              <a:t>than one-third of the 15,204 indigenous speakers 3 years and older in Guanajuato in the 2010 census did not specify which language they spoke, as noted in the following </a:t>
            </a:r>
            <a:r>
              <a:rPr lang="en-US" sz="2000" dirty="0" smtClean="0"/>
              <a:t>table</a:t>
            </a:r>
            <a:r>
              <a:rPr lang="en-US" sz="2000" dirty="0"/>
              <a:t>.</a:t>
            </a:r>
            <a:endParaRPr lang="en-US" sz="2000" dirty="0"/>
          </a:p>
        </p:txBody>
      </p:sp>
      <p:sp>
        <p:nvSpPr>
          <p:cNvPr id="4" name="Slide Number Placeholder 3"/>
          <p:cNvSpPr>
            <a:spLocks noGrp="1"/>
          </p:cNvSpPr>
          <p:nvPr>
            <p:ph type="sldNum" sz="quarter" idx="12"/>
          </p:nvPr>
        </p:nvSpPr>
        <p:spPr/>
        <p:txBody>
          <a:bodyPr/>
          <a:lstStyle/>
          <a:p>
            <a:pPr>
              <a:defRPr/>
            </a:pPr>
            <a:fld id="{9435B0FA-0C87-4789-A2E8-79EFB0014887}" type="slidenum">
              <a:rPr lang="en-US" altLang="en-US" sz="1200" b="0" smtClean="0"/>
              <a:pPr>
                <a:defRPr/>
              </a:pPr>
              <a:t>21</a:t>
            </a:fld>
            <a:endParaRPr lang="en-US" altLang="en-US" sz="1200" b="0" dirty="0"/>
          </a:p>
        </p:txBody>
      </p:sp>
      <p:sp>
        <p:nvSpPr>
          <p:cNvPr id="6" name="Rectangle 2"/>
          <p:cNvSpPr txBox="1">
            <a:spLocks noChangeArrowheads="1"/>
          </p:cNvSpPr>
          <p:nvPr/>
        </p:nvSpPr>
        <p:spPr>
          <a:xfrm>
            <a:off x="185499" y="58022"/>
            <a:ext cx="8229600" cy="43107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cs typeface="Calibri" panose="020F0502020204030204" pitchFamily="34" charset="0"/>
              </a:rPr>
              <a:t>Indigenous Guanajuato Today</a:t>
            </a:r>
            <a:endParaRPr lang="en-US" altLang="en-US" sz="2400" b="1" dirty="0">
              <a:solidFill>
                <a:schemeClr val="tx1"/>
              </a:solidFill>
              <a:latin typeface="Calibri" panose="020F0502020204030204" pitchFamily="34" charset="0"/>
              <a:cs typeface="Calibri" panose="020F0502020204030204" pitchFamily="34" charset="0"/>
            </a:endParaRPr>
          </a:p>
        </p:txBody>
      </p:sp>
      <p:sp>
        <p:nvSpPr>
          <p:cNvPr id="5" name="TextBox 4"/>
          <p:cNvSpPr txBox="1"/>
          <p:nvPr/>
        </p:nvSpPr>
        <p:spPr>
          <a:xfrm>
            <a:off x="5653511" y="6466920"/>
            <a:ext cx="2271776"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70694764"/>
              </p:ext>
            </p:extLst>
          </p:nvPr>
        </p:nvGraphicFramePr>
        <p:xfrm>
          <a:off x="151631" y="2240766"/>
          <a:ext cx="8729900" cy="3992880"/>
        </p:xfrm>
        <a:graphic>
          <a:graphicData uri="http://schemas.openxmlformats.org/drawingml/2006/table">
            <a:tbl>
              <a:tblPr firstRow="1" firstCol="1" bandRow="1">
                <a:tableStyleId>{5C22544A-7EE6-4342-B048-85BDC9FD1C3A}</a:tableStyleId>
              </a:tblPr>
              <a:tblGrid>
                <a:gridCol w="3243501"/>
                <a:gridCol w="3089956"/>
                <a:gridCol w="2396443"/>
              </a:tblGrid>
              <a:tr h="237569">
                <a:tc gridSpan="3">
                  <a:txBody>
                    <a:bodyPr/>
                    <a:lstStyle/>
                    <a:p>
                      <a:pPr marL="0" marR="0" algn="ctr" hangingPunct="1">
                        <a:spcBef>
                          <a:spcPts val="0"/>
                        </a:spcBef>
                        <a:spcAft>
                          <a:spcPts val="0"/>
                        </a:spcAft>
                      </a:pPr>
                      <a:r>
                        <a:rPr lang="en-US" sz="1800" kern="0" dirty="0">
                          <a:effectLst/>
                        </a:rPr>
                        <a:t>The 2010 Census: Indigenous Languages Spoken in Guanajuato</a:t>
                      </a:r>
                      <a:endParaRPr lang="en-US" sz="1800" kern="1400" dirty="0">
                        <a:effectLst/>
                        <a:latin typeface="Times New Roman" panose="02020603050405020304" pitchFamily="18" charset="0"/>
                        <a:ea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r>
              <a:tr h="525145">
                <a:tc>
                  <a:txBody>
                    <a:bodyPr/>
                    <a:lstStyle/>
                    <a:p>
                      <a:pPr marL="0" marR="0" algn="ctr" defTabSz="685800" rtl="0" eaLnBrk="1" latinLnBrk="0" hangingPunct="1">
                        <a:spcBef>
                          <a:spcPts val="0"/>
                        </a:spcBef>
                        <a:spcAft>
                          <a:spcPts val="0"/>
                        </a:spcAft>
                      </a:pPr>
                      <a:r>
                        <a:rPr lang="en-US" sz="1800" b="1" kern="0" dirty="0">
                          <a:solidFill>
                            <a:schemeClr val="lt1"/>
                          </a:solidFill>
                          <a:effectLst/>
                          <a:latin typeface="+mn-lt"/>
                          <a:ea typeface="+mn-ea"/>
                          <a:cs typeface="+mn-cs"/>
                        </a:rPr>
                        <a:t>Indigenous Language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defTabSz="685800" rtl="0" eaLnBrk="1" latinLnBrk="0" hangingPunct="1">
                        <a:spcBef>
                          <a:spcPts val="0"/>
                        </a:spcBef>
                        <a:spcAft>
                          <a:spcPts val="0"/>
                        </a:spcAft>
                      </a:pPr>
                      <a:r>
                        <a:rPr lang="en-US" sz="1800" b="1" kern="0" dirty="0">
                          <a:solidFill>
                            <a:schemeClr val="lt1"/>
                          </a:solidFill>
                          <a:effectLst/>
                          <a:latin typeface="+mn-lt"/>
                          <a:ea typeface="+mn-ea"/>
                          <a:cs typeface="+mn-cs"/>
                        </a:rPr>
                        <a:t>Population 3 Years and Older Who Speak an Indigenous Language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defTabSz="685800" rtl="0" eaLnBrk="1" latinLnBrk="0" hangingPunct="1">
                        <a:spcBef>
                          <a:spcPts val="0"/>
                        </a:spcBef>
                        <a:spcAft>
                          <a:spcPts val="0"/>
                        </a:spcAft>
                      </a:pPr>
                      <a:r>
                        <a:rPr lang="en-US" sz="1800" b="1" kern="0" dirty="0">
                          <a:solidFill>
                            <a:schemeClr val="lt1"/>
                          </a:solidFill>
                          <a:effectLst/>
                          <a:latin typeface="+mn-lt"/>
                          <a:ea typeface="+mn-ea"/>
                          <a:cs typeface="+mn-cs"/>
                        </a:rPr>
                        <a:t>Percent of all Indigenous Speakers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00050">
                <a:tc>
                  <a:txBody>
                    <a:bodyPr/>
                    <a:lstStyle/>
                    <a:p>
                      <a:pPr marL="0" marR="0" hangingPunct="1">
                        <a:spcBef>
                          <a:spcPts val="0"/>
                        </a:spcBef>
                        <a:spcAft>
                          <a:spcPts val="0"/>
                        </a:spcAft>
                      </a:pPr>
                      <a:r>
                        <a:rPr lang="en-US" sz="1800" b="0" kern="1400" dirty="0">
                          <a:solidFill>
                            <a:schemeClr val="tx1"/>
                          </a:solidFill>
                          <a:effectLst/>
                        </a:rPr>
                        <a:t>Unspecified Indigenous Language</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5,331</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35.1%</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Otomí</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3,239</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21.3%</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Chichimeca Jonaz</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2,142</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14.1%</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Náhuatl</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1,264</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8.3%</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Mazahua</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818</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5.4%</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Purépecha (Tarasco)</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568</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3.7%</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Other Languages</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smtClean="0">
                          <a:solidFill>
                            <a:schemeClr val="tx1"/>
                          </a:solidFill>
                          <a:effectLst/>
                        </a:rPr>
                        <a:t>1,842</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smtClean="0">
                          <a:solidFill>
                            <a:schemeClr val="tx1"/>
                          </a:solidFill>
                          <a:effectLst/>
                        </a:rPr>
                        <a:t>12.1%</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a:txBody>
                    <a:bodyPr/>
                    <a:lstStyle/>
                    <a:p>
                      <a:pPr marL="0" marR="0" hangingPunct="0">
                        <a:spcBef>
                          <a:spcPts val="0"/>
                        </a:spcBef>
                        <a:spcAft>
                          <a:spcPts val="0"/>
                        </a:spcAft>
                      </a:pPr>
                      <a:r>
                        <a:rPr lang="en-US" sz="1800" b="0" kern="1400" dirty="0">
                          <a:solidFill>
                            <a:schemeClr val="tx1"/>
                          </a:solidFill>
                          <a:effectLst/>
                        </a:rPr>
                        <a:t>Total</a:t>
                      </a:r>
                      <a:endParaRPr lang="en-US" sz="18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15,204</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1800" kern="1400" dirty="0">
                          <a:solidFill>
                            <a:schemeClr val="tx1"/>
                          </a:solidFill>
                          <a:effectLst/>
                        </a:rPr>
                        <a:t>100.0%</a:t>
                      </a:r>
                      <a:endParaRPr lang="en-US" sz="180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025">
                <a:tc gridSpan="3">
                  <a:txBody>
                    <a:bodyPr/>
                    <a:lstStyle/>
                    <a:p>
                      <a:pPr marL="0" marR="0" hangingPunct="0">
                        <a:spcBef>
                          <a:spcPts val="0"/>
                        </a:spcBef>
                        <a:spcAft>
                          <a:spcPts val="0"/>
                        </a:spcAft>
                      </a:pPr>
                      <a:r>
                        <a:rPr lang="en-US" sz="1400" b="0" kern="1400" dirty="0" smtClean="0">
                          <a:solidFill>
                            <a:schemeClr val="tx1"/>
                          </a:solidFill>
                          <a:effectLst/>
                        </a:rPr>
                        <a:t>Source: INEGI. Censo de Población y Vivienda 2010: Tabulados del Cuestionario Básico: Población de 3 años y más que Habla Lengua Indígena por Entidad Federativa y Lengua.</a:t>
                      </a:r>
                      <a:endParaRPr lang="en-US" sz="1000" b="0" kern="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3328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185502" y="483293"/>
            <a:ext cx="8806098" cy="699114"/>
          </a:xfrm>
          <a:ln w="38100">
            <a:solidFill>
              <a:schemeClr val="tx1"/>
            </a:solidFill>
          </a:ln>
        </p:spPr>
        <p:txBody>
          <a:bodyPr>
            <a:noAutofit/>
          </a:bodyPr>
          <a:lstStyle/>
          <a:p>
            <a:pPr marL="0" indent="0" hangingPunct="0">
              <a:buNone/>
            </a:pPr>
            <a:r>
              <a:rPr lang="en-US" sz="2000" dirty="0" smtClean="0"/>
              <a:t>As noted in the following table, over half (50.2%) of Guanajuato’s indigenous speakers lived in three municipios: Le</a:t>
            </a:r>
            <a:r>
              <a:rPr lang="en-US" sz="2000" dirty="0" smtClean="0">
                <a:latin typeface="Calibri" panose="020F0502020204030204" pitchFamily="34" charset="0"/>
                <a:cs typeface="Calibri" panose="020F0502020204030204" pitchFamily="34" charset="0"/>
              </a:rPr>
              <a:t>ón, San Luis de la Paz and Tierra Blanca.</a:t>
            </a:r>
            <a:endParaRPr lang="en-US" sz="2000" dirty="0"/>
          </a:p>
        </p:txBody>
      </p:sp>
      <p:sp>
        <p:nvSpPr>
          <p:cNvPr id="4" name="Slide Number Placeholder 3"/>
          <p:cNvSpPr>
            <a:spLocks noGrp="1"/>
          </p:cNvSpPr>
          <p:nvPr>
            <p:ph type="sldNum" sz="quarter" idx="12"/>
          </p:nvPr>
        </p:nvSpPr>
        <p:spPr/>
        <p:txBody>
          <a:bodyPr/>
          <a:lstStyle/>
          <a:p>
            <a:pPr>
              <a:defRPr/>
            </a:pPr>
            <a:fld id="{9435B0FA-0C87-4789-A2E8-79EFB0014887}" type="slidenum">
              <a:rPr lang="en-US" altLang="en-US" sz="1200" b="0" smtClean="0"/>
              <a:pPr>
                <a:defRPr/>
              </a:pPr>
              <a:t>22</a:t>
            </a:fld>
            <a:endParaRPr lang="en-US" altLang="en-US" sz="1200" b="0" dirty="0"/>
          </a:p>
        </p:txBody>
      </p:sp>
      <p:sp>
        <p:nvSpPr>
          <p:cNvPr id="6" name="Rectangle 2"/>
          <p:cNvSpPr txBox="1">
            <a:spLocks noChangeArrowheads="1"/>
          </p:cNvSpPr>
          <p:nvPr/>
        </p:nvSpPr>
        <p:spPr>
          <a:xfrm>
            <a:off x="376333" y="52219"/>
            <a:ext cx="8229600" cy="43107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cs typeface="Calibri" panose="020F0502020204030204" pitchFamily="34" charset="0"/>
              </a:rPr>
              <a:t>Guanajuato’s Most Indigenous Municipios in 2010</a:t>
            </a:r>
            <a:endParaRPr lang="en-US" altLang="en-US" sz="2400" b="1" dirty="0">
              <a:solidFill>
                <a:schemeClr val="tx1"/>
              </a:solidFill>
              <a:latin typeface="Calibri" panose="020F0502020204030204" pitchFamily="34" charset="0"/>
              <a:cs typeface="Calibri" panose="020F0502020204030204" pitchFamily="34" charset="0"/>
            </a:endParaRPr>
          </a:p>
        </p:txBody>
      </p:sp>
      <p:sp>
        <p:nvSpPr>
          <p:cNvPr id="5" name="TextBox 4"/>
          <p:cNvSpPr txBox="1"/>
          <p:nvPr/>
        </p:nvSpPr>
        <p:spPr>
          <a:xfrm>
            <a:off x="5653511" y="6466920"/>
            <a:ext cx="2271776"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5438419"/>
              </p:ext>
            </p:extLst>
          </p:nvPr>
        </p:nvGraphicFramePr>
        <p:xfrm>
          <a:off x="185502" y="1268330"/>
          <a:ext cx="8806098" cy="4992453"/>
        </p:xfrm>
        <a:graphic>
          <a:graphicData uri="http://schemas.openxmlformats.org/drawingml/2006/table">
            <a:tbl>
              <a:tblPr firstRow="1" firstCol="1" bandRow="1"/>
              <a:tblGrid>
                <a:gridCol w="1275671"/>
                <a:gridCol w="1510627"/>
                <a:gridCol w="1295400"/>
                <a:gridCol w="1327412"/>
                <a:gridCol w="1053041"/>
                <a:gridCol w="1200947"/>
                <a:gridCol w="1143000"/>
              </a:tblGrid>
              <a:tr h="174054">
                <a:tc gridSpan="7">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The 2010 Census: The Most Indigenous Municipios of Guanajuato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2428">
                <a:tc>
                  <a:txBody>
                    <a:bodyPr/>
                    <a:lstStyle/>
                    <a:p>
                      <a:pPr marL="0" marR="0"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Municipio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Speakers of Indigenous Languages 3 Years of Age and More</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of the Total Indigenous Speakers in the State</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Most Spoken Indigenous Language in Municipio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of the Total Indigenous Speakers in Municipio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Second Most Spoken Language in Municipio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hangingPunct="1">
                        <a:spcBef>
                          <a:spcPts val="0"/>
                        </a:spcBef>
                        <a:spcAft>
                          <a:spcPts val="0"/>
                        </a:spcAft>
                      </a:pPr>
                      <a:r>
                        <a:rPr lang="en-US" sz="1600" b="1" kern="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of the Total Indigenous Speakers in Municipio</a:t>
                      </a:r>
                      <a:endParaRPr lang="en-US" sz="1600" b="1"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4054">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León</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3,270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21.5%</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 Luis de la Paz</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2,273</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Chichimeco Jonaz</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Tierra Blanca</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13.7%</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97.5%</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54">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Celaya</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1,279</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54">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Irapuato</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1,019</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61">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 Miguel de Allende</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47.4%</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40 Municipios</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4,644</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Náhuatl</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107">
                <a:tc>
                  <a:txBody>
                    <a:bodyPr/>
                    <a:lstStyle/>
                    <a:p>
                      <a:pPr marL="0" marR="0"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Guanajuato</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15,204</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Otomí</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Chichimeco Jonaz</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1">
                        <a:spcBef>
                          <a:spcPts val="0"/>
                        </a:spcBef>
                        <a:spcAft>
                          <a:spcPts val="0"/>
                        </a:spcAft>
                      </a:pPr>
                      <a:r>
                        <a:rPr lang="en-US"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en-US" sz="16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45">
                <a:tc gridSpan="7">
                  <a:txBody>
                    <a:bodyPr/>
                    <a:lstStyle/>
                    <a:p>
                      <a:pPr marL="0" marR="0" hangingPunct="1">
                        <a:spcBef>
                          <a:spcPts val="0"/>
                        </a:spcBef>
                        <a:spcAft>
                          <a:spcPts val="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Source: INEGI, 2010 Censo: Población de 3 Años y Más por Entidad y Municipio Según Habla Indígena y Lengua.</a:t>
                      </a:r>
                      <a:endParaRPr lang="en-US" sz="1200" kern="1400" dirty="0">
                        <a:effectLst/>
                        <a:latin typeface="Calibri" panose="020F0502020204030204" pitchFamily="34" charset="0"/>
                        <a:ea typeface="Times New Roman" panose="02020603050405020304" pitchFamily="18" charset="0"/>
                        <a:cs typeface="Calibri" panose="020F0502020204030204" pitchFamily="34" charset="0"/>
                      </a:endParaRPr>
                    </a:p>
                  </a:txBody>
                  <a:tcPr marL="55946" marR="5594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9653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2400" y="26126"/>
            <a:ext cx="8464732" cy="449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rPr>
              <a:t>The Pameria</a:t>
            </a:r>
            <a:endParaRPr lang="en-US" altLang="en-US" sz="2400" b="1" dirty="0">
              <a:solidFill>
                <a:schemeClr val="tx1"/>
              </a:solidFill>
              <a:latin typeface="Calibri" panose="020F0502020204030204" pitchFamily="34" charset="0"/>
            </a:endParaRPr>
          </a:p>
        </p:txBody>
      </p:sp>
      <p:sp>
        <p:nvSpPr>
          <p:cNvPr id="5" name="Rectangle 3"/>
          <p:cNvSpPr>
            <a:spLocks noGrp="1" noChangeArrowheads="1"/>
          </p:cNvSpPr>
          <p:nvPr>
            <p:ph/>
          </p:nvPr>
        </p:nvSpPr>
        <p:spPr>
          <a:xfrm>
            <a:off x="76200" y="637874"/>
            <a:ext cx="5105400" cy="5334000"/>
          </a:xfrm>
          <a:prstGeom prst="rect">
            <a:avLst/>
          </a:prstGeom>
          <a:ln w="38100">
            <a:solidFill>
              <a:schemeClr val="tx1"/>
            </a:solidFill>
          </a:ln>
        </p:spPr>
        <p:txBody>
          <a:bodyPr anchor="t" anchorCtr="0">
            <a:noAutofit/>
          </a:bodyPr>
          <a:lstStyle/>
          <a:p>
            <a:pPr marL="91440" indent="0">
              <a:spcBef>
                <a:spcPts val="0"/>
              </a:spcBef>
              <a:spcAft>
                <a:spcPts val="0"/>
              </a:spcAft>
              <a:buNone/>
            </a:pPr>
            <a:r>
              <a:rPr lang="en-US" sz="2000" dirty="0" smtClean="0">
                <a:latin typeface="Calibri" panose="020F0502020204030204" pitchFamily="34" charset="0"/>
              </a:rPr>
              <a:t>Today, the Xiúi region — known as </a:t>
            </a:r>
            <a:r>
              <a:rPr lang="en-US" sz="2000" b="1" dirty="0" smtClean="0">
                <a:latin typeface="Calibri" panose="020F0502020204030204" pitchFamily="34" charset="0"/>
              </a:rPr>
              <a:t>“The Pameria”</a:t>
            </a:r>
            <a:r>
              <a:rPr lang="en-US" sz="2000" dirty="0" smtClean="0">
                <a:latin typeface="Calibri" panose="020F0502020204030204" pitchFamily="34" charset="0"/>
              </a:rPr>
              <a:t> — occupies five municipios of San Luis Potosí (Ciudad del Maíz, Alaquines, Tamasopo, Rayón and Santa Catarina) and three communities in the Queretaro municipio of Jalpan de Serra. Pameria </a:t>
            </a:r>
            <a:r>
              <a:rPr lang="en-US" sz="2000" dirty="0">
                <a:latin typeface="Calibri" panose="020F0502020204030204" pitchFamily="34" charset="0"/>
              </a:rPr>
              <a:t>municipios in SLP run from the northern border with Tamaulipas to the southern border with Querétaro (in a narrow portion of the state).</a:t>
            </a:r>
          </a:p>
          <a:p>
            <a:pPr marL="91440" indent="0">
              <a:spcBef>
                <a:spcPts val="0"/>
              </a:spcBef>
              <a:spcAft>
                <a:spcPts val="0"/>
              </a:spcAft>
              <a:buNone/>
            </a:pPr>
            <a:endParaRPr lang="en-US" sz="2000" dirty="0">
              <a:latin typeface="Calibri" panose="020F0502020204030204" pitchFamily="34" charset="0"/>
            </a:endParaRPr>
          </a:p>
          <a:p>
            <a:pPr marL="91440" indent="0">
              <a:spcBef>
                <a:spcPts val="0"/>
              </a:spcBef>
              <a:spcAft>
                <a:spcPts val="0"/>
              </a:spcAft>
              <a:buNone/>
            </a:pPr>
            <a:r>
              <a:rPr lang="en-US" sz="2000" dirty="0" smtClean="0">
                <a:latin typeface="Calibri" panose="020F0502020204030204" pitchFamily="34" charset="0"/>
              </a:rPr>
              <a:t>The map on this page shows the regions in which the Pame language variants are spoken today. In the 2000 Mexican census, the Pame only numbered 8,312 in the entire Mexican Republic. The largest share of Pame speakers -- 7,975 individuals – lived in SLP, representing 95.9% of their total population. </a:t>
            </a:r>
            <a:r>
              <a:rPr lang="en-US" sz="2000" dirty="0" smtClean="0">
                <a:latin typeface="Calibri" panose="020F0502020204030204" pitchFamily="34" charset="0"/>
              </a:rPr>
              <a:t>Their </a:t>
            </a:r>
            <a:r>
              <a:rPr lang="en-US" sz="2000" dirty="0" smtClean="0">
                <a:latin typeface="Calibri" panose="020F0502020204030204" pitchFamily="34" charset="0"/>
              </a:rPr>
              <a:t>linguistic cousins, the Chichimeca-Jonaz, live in Guanajuato.</a:t>
            </a:r>
            <a:endParaRPr lang="en-US" sz="2000" dirty="0">
              <a:latin typeface="Calibri" panose="020F0502020204030204" pitchFamily="34" charset="0"/>
            </a:endParaRPr>
          </a:p>
        </p:txBody>
      </p:sp>
      <p:sp>
        <p:nvSpPr>
          <p:cNvPr id="6" name="Slide Number Placeholder 2"/>
          <p:cNvSpPr>
            <a:spLocks noGrp="1"/>
          </p:cNvSpPr>
          <p:nvPr>
            <p:ph type="sldNum" sz="quarter" idx="12"/>
          </p:nvPr>
        </p:nvSpPr>
        <p:spPr>
          <a:xfrm>
            <a:off x="8493478" y="6365189"/>
            <a:ext cx="404647" cy="334962"/>
          </a:xfrm>
        </p:spPr>
        <p:txBody>
          <a:bodyPr/>
          <a:lstStyle/>
          <a:p>
            <a:pPr>
              <a:defRPr/>
            </a:pPr>
            <a:r>
              <a:rPr lang="en-US" sz="1200" dirty="0" smtClean="0"/>
              <a:t>27</a:t>
            </a:r>
            <a:endParaRPr lang="en-US" sz="1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267" y="449993"/>
            <a:ext cx="3747864" cy="5212080"/>
          </a:xfrm>
          <a:prstGeom prst="rect">
            <a:avLst/>
          </a:prstGeom>
          <a:ln w="38100">
            <a:solidFill>
              <a:schemeClr val="tx1"/>
            </a:solidFill>
          </a:ln>
        </p:spPr>
      </p:pic>
      <p:sp>
        <p:nvSpPr>
          <p:cNvPr id="4" name="TextBox 3"/>
          <p:cNvSpPr txBox="1"/>
          <p:nvPr/>
        </p:nvSpPr>
        <p:spPr>
          <a:xfrm>
            <a:off x="76200" y="6134356"/>
            <a:ext cx="8305800" cy="461665"/>
          </a:xfrm>
          <a:prstGeom prst="rect">
            <a:avLst/>
          </a:prstGeom>
          <a:noFill/>
        </p:spPr>
        <p:txBody>
          <a:bodyPr wrap="square" rtlCol="0">
            <a:spAutoFit/>
          </a:bodyPr>
          <a:lstStyle/>
          <a:p>
            <a:r>
              <a:rPr lang="en-US" sz="1200" dirty="0" smtClean="0">
                <a:latin typeface="+mn-lt"/>
                <a:cs typeface="Calibri" panose="020F0502020204030204" pitchFamily="34" charset="0"/>
              </a:rPr>
              <a:t>Map Source: “Pame,” Arqueología Edición Especial No. 85. Online:</a:t>
            </a:r>
          </a:p>
          <a:p>
            <a:r>
              <a:rPr lang="en-US" sz="1200" dirty="0">
                <a:latin typeface="+mn-lt"/>
                <a:hlinkClick r:id="rId4"/>
              </a:rPr>
              <a:t>https://</a:t>
            </a:r>
            <a:r>
              <a:rPr lang="en-US" sz="1200" dirty="0" smtClean="0">
                <a:latin typeface="+mn-lt"/>
                <a:hlinkClick r:id="rId4"/>
              </a:rPr>
              <a:t>arqueologiamexicana.mx/lenguas-indigenas/pames</a:t>
            </a:r>
            <a:r>
              <a:rPr lang="en-US" sz="1200" dirty="0" smtClean="0">
                <a:latin typeface="+mn-lt"/>
              </a:rPr>
              <a:t>.</a:t>
            </a:r>
            <a:endParaRPr lang="en-US" sz="1200" dirty="0">
              <a:latin typeface="+mn-lt"/>
            </a:endParaRPr>
          </a:p>
        </p:txBody>
      </p:sp>
    </p:spTree>
    <p:extLst>
      <p:ext uri="{BB962C8B-B14F-4D97-AF65-F5344CB8AC3E}">
        <p14:creationId xmlns:p14="http://schemas.microsoft.com/office/powerpoint/2010/main" val="1664952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2400" y="26126"/>
            <a:ext cx="8464732" cy="449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rPr>
              <a:t>The Chichimeca-Jonaz</a:t>
            </a:r>
            <a:endParaRPr lang="en-US" altLang="en-US" sz="2400" b="1" dirty="0">
              <a:solidFill>
                <a:schemeClr val="tx1"/>
              </a:solidFill>
              <a:latin typeface="Calibri" panose="020F0502020204030204" pitchFamily="34" charset="0"/>
            </a:endParaRPr>
          </a:p>
        </p:txBody>
      </p:sp>
      <p:sp>
        <p:nvSpPr>
          <p:cNvPr id="5" name="Rectangle 3"/>
          <p:cNvSpPr>
            <a:spLocks noGrp="1" noChangeArrowheads="1"/>
          </p:cNvSpPr>
          <p:nvPr>
            <p:ph/>
          </p:nvPr>
        </p:nvSpPr>
        <p:spPr>
          <a:xfrm>
            <a:off x="118533" y="609600"/>
            <a:ext cx="8610600" cy="4428309"/>
          </a:xfrm>
          <a:prstGeom prst="rect">
            <a:avLst/>
          </a:prstGeom>
          <a:ln>
            <a:solidFill>
              <a:srgbClr val="00B0F0"/>
            </a:solidFill>
          </a:ln>
        </p:spPr>
        <p:txBody>
          <a:bodyPr anchor="t" anchorCtr="0">
            <a:noAutofit/>
          </a:bodyPr>
          <a:lstStyle/>
          <a:p>
            <a:pPr marL="91440" indent="0">
              <a:spcBef>
                <a:spcPts val="0"/>
              </a:spcBef>
              <a:spcAft>
                <a:spcPts val="0"/>
              </a:spcAft>
              <a:buNone/>
            </a:pPr>
            <a:r>
              <a:rPr lang="en-US" dirty="0" smtClean="0">
                <a:latin typeface="Calibri" panose="020F0502020204030204" pitchFamily="34" charset="0"/>
              </a:rPr>
              <a:t>The </a:t>
            </a:r>
            <a:r>
              <a:rPr lang="en-US" b="1" dirty="0" smtClean="0">
                <a:latin typeface="Calibri" panose="020F0502020204030204" pitchFamily="34" charset="0"/>
              </a:rPr>
              <a:t>Chichimeca-Jonaz </a:t>
            </a:r>
            <a:r>
              <a:rPr lang="en-US" b="1" dirty="0">
                <a:latin typeface="Calibri" panose="020F0502020204030204" pitchFamily="34" charset="0"/>
              </a:rPr>
              <a:t>language</a:t>
            </a:r>
            <a:r>
              <a:rPr lang="en-US" dirty="0">
                <a:latin typeface="Calibri" panose="020F0502020204030204" pitchFamily="34" charset="0"/>
              </a:rPr>
              <a:t> </a:t>
            </a:r>
            <a:r>
              <a:rPr lang="en-US" dirty="0" smtClean="0">
                <a:latin typeface="Calibri" panose="020F0502020204030204" pitchFamily="34" charset="0"/>
              </a:rPr>
              <a:t>belongs </a:t>
            </a:r>
            <a:r>
              <a:rPr lang="en-US" dirty="0">
                <a:latin typeface="Calibri" panose="020F0502020204030204" pitchFamily="34" charset="0"/>
              </a:rPr>
              <a:t>to the </a:t>
            </a:r>
            <a:r>
              <a:rPr lang="en-US" dirty="0" smtClean="0">
                <a:latin typeface="Calibri" panose="020F0502020204030204" pitchFamily="34" charset="0"/>
              </a:rPr>
              <a:t>Oto-Manguean </a:t>
            </a:r>
            <a:r>
              <a:rPr lang="en-US" dirty="0">
                <a:latin typeface="Calibri" panose="020F0502020204030204" pitchFamily="34" charset="0"/>
              </a:rPr>
              <a:t>language family and is divided into two major dialects: the </a:t>
            </a:r>
            <a:r>
              <a:rPr lang="en-US" b="1" dirty="0">
                <a:latin typeface="Calibri" panose="020F0502020204030204" pitchFamily="34" charset="0"/>
              </a:rPr>
              <a:t>Pame dialect</a:t>
            </a:r>
            <a:r>
              <a:rPr lang="en-US" dirty="0">
                <a:latin typeface="Calibri" panose="020F0502020204030204" pitchFamily="34" charset="0"/>
              </a:rPr>
              <a:t>, which is used in San Luis Potosí, and the </a:t>
            </a:r>
            <a:r>
              <a:rPr lang="en-US" b="1" dirty="0">
                <a:latin typeface="Calibri" panose="020F0502020204030204" pitchFamily="34" charset="0"/>
              </a:rPr>
              <a:t>Jonaz dialect</a:t>
            </a:r>
            <a:r>
              <a:rPr lang="en-US" dirty="0">
                <a:latin typeface="Calibri" panose="020F0502020204030204" pitchFamily="34" charset="0"/>
              </a:rPr>
              <a:t> used in Guanajuato. </a:t>
            </a:r>
            <a:r>
              <a:rPr lang="en-US" dirty="0" smtClean="0">
                <a:latin typeface="Calibri" panose="020F0502020204030204" pitchFamily="34" charset="0"/>
              </a:rPr>
              <a:t>With </a:t>
            </a:r>
            <a:r>
              <a:rPr lang="en-US" dirty="0">
                <a:latin typeface="Calibri" panose="020F0502020204030204" pitchFamily="34" charset="0"/>
              </a:rPr>
              <a:t>a total of 1,433 Chichimeca-Jonaz speakers living in the state of Guanajuato in 2000, it is interesting to note that 1,405 of this group actually lived in the municipio of San Luis de la </a:t>
            </a:r>
            <a:r>
              <a:rPr lang="en-US" dirty="0" smtClean="0">
                <a:latin typeface="Calibri" panose="020F0502020204030204" pitchFamily="34" charset="0"/>
              </a:rPr>
              <a:t>Paz in the northwestern section of the state.</a:t>
            </a:r>
          </a:p>
          <a:p>
            <a:pPr marL="91440" indent="0">
              <a:spcBef>
                <a:spcPts val="0"/>
              </a:spcBef>
              <a:spcAft>
                <a:spcPts val="0"/>
              </a:spcAft>
              <a:buNone/>
            </a:pPr>
            <a:endParaRPr lang="en-US" dirty="0" smtClean="0">
              <a:latin typeface="Calibri" panose="020F0502020204030204" pitchFamily="34" charset="0"/>
            </a:endParaRPr>
          </a:p>
          <a:p>
            <a:pPr marL="91440" indent="0">
              <a:spcBef>
                <a:spcPts val="0"/>
              </a:spcBef>
              <a:spcAft>
                <a:spcPts val="0"/>
              </a:spcAft>
              <a:buNone/>
            </a:pPr>
            <a:r>
              <a:rPr lang="en-US" dirty="0">
                <a:latin typeface="Calibri" panose="020F0502020204030204" pitchFamily="34" charset="0"/>
              </a:rPr>
              <a:t>From 1713 to 1715, </a:t>
            </a:r>
            <a:r>
              <a:rPr lang="en-US" dirty="0" smtClean="0">
                <a:latin typeface="Calibri" panose="020F0502020204030204" pitchFamily="34" charset="0"/>
              </a:rPr>
              <a:t>Spanish general Gabriel </a:t>
            </a:r>
            <a:r>
              <a:rPr lang="en-US" dirty="0">
                <a:latin typeface="Calibri" panose="020F0502020204030204" pitchFamily="34" charset="0"/>
              </a:rPr>
              <a:t>Guerrero de </a:t>
            </a:r>
            <a:r>
              <a:rPr lang="en-US" dirty="0" smtClean="0">
                <a:latin typeface="Calibri" panose="020F0502020204030204" pitchFamily="34" charset="0"/>
              </a:rPr>
              <a:t>Ardela </a:t>
            </a:r>
            <a:r>
              <a:rPr lang="en-US" dirty="0">
                <a:latin typeface="Calibri" panose="020F0502020204030204" pitchFamily="34" charset="0"/>
              </a:rPr>
              <a:t>led a force of 800 cavalry into the Sierra Gorda to contain the Jonaces and end their </a:t>
            </a:r>
            <a:r>
              <a:rPr lang="en-US" dirty="0" smtClean="0">
                <a:latin typeface="Calibri" panose="020F0502020204030204" pitchFamily="34" charset="0"/>
              </a:rPr>
              <a:t>fierce resistance to Spanish rule. </a:t>
            </a:r>
            <a:r>
              <a:rPr lang="en-US" dirty="0">
                <a:latin typeface="Calibri" panose="020F0502020204030204" pitchFamily="34" charset="0"/>
              </a:rPr>
              <a:t>In February 1715, he achieved victory over the Jonaces </a:t>
            </a:r>
            <a:r>
              <a:rPr lang="en-US" dirty="0" smtClean="0">
                <a:latin typeface="Calibri" panose="020F0502020204030204" pitchFamily="34" charset="0"/>
              </a:rPr>
              <a:t>and signed </a:t>
            </a:r>
            <a:r>
              <a:rPr lang="en-US" dirty="0">
                <a:latin typeface="Calibri" panose="020F0502020204030204" pitchFamily="34" charset="0"/>
              </a:rPr>
              <a:t>a subsequent treaty with the Indians, ensuring their freedom and control over the Sierra Gorda. </a:t>
            </a:r>
            <a:endParaRPr lang="en-US" dirty="0" smtClean="0">
              <a:latin typeface="Calibri" panose="020F0502020204030204" pitchFamily="34" charset="0"/>
            </a:endParaRPr>
          </a:p>
          <a:p>
            <a:pPr marL="91440" indent="0">
              <a:spcBef>
                <a:spcPts val="0"/>
              </a:spcBef>
              <a:spcAft>
                <a:spcPts val="0"/>
              </a:spcAft>
              <a:buNone/>
            </a:pPr>
            <a:endParaRPr lang="en-US" dirty="0">
              <a:latin typeface="Calibri" panose="020F0502020204030204" pitchFamily="34" charset="0"/>
            </a:endParaRPr>
          </a:p>
          <a:p>
            <a:pPr marL="91440" indent="0">
              <a:spcBef>
                <a:spcPts val="0"/>
              </a:spcBef>
              <a:spcAft>
                <a:spcPts val="0"/>
              </a:spcAft>
              <a:buNone/>
            </a:pPr>
            <a:r>
              <a:rPr lang="en-US" dirty="0" smtClean="0">
                <a:latin typeface="Calibri" panose="020F0502020204030204" pitchFamily="34" charset="0"/>
              </a:rPr>
              <a:t>In </a:t>
            </a:r>
            <a:r>
              <a:rPr lang="en-US" dirty="0">
                <a:latin typeface="Calibri" panose="020F0502020204030204" pitchFamily="34" charset="0"/>
              </a:rPr>
              <a:t>2010, 2,295 speakers </a:t>
            </a:r>
            <a:r>
              <a:rPr lang="en-US" dirty="0" smtClean="0">
                <a:latin typeface="Calibri" panose="020F0502020204030204" pitchFamily="34" charset="0"/>
              </a:rPr>
              <a:t>of Chichimeca-Jonaz were </a:t>
            </a:r>
            <a:r>
              <a:rPr lang="en-US" dirty="0">
                <a:latin typeface="Calibri" panose="020F0502020204030204" pitchFamily="34" charset="0"/>
              </a:rPr>
              <a:t>registered. </a:t>
            </a:r>
            <a:r>
              <a:rPr lang="en-US" dirty="0" smtClean="0">
                <a:latin typeface="Calibri" panose="020F0502020204030204" pitchFamily="34" charset="0"/>
              </a:rPr>
              <a:t>The language is rare but is not believed to be in immediate </a:t>
            </a:r>
            <a:r>
              <a:rPr lang="en-US" dirty="0">
                <a:latin typeface="Calibri" panose="020F0502020204030204" pitchFamily="34" charset="0"/>
              </a:rPr>
              <a:t>risk of disappearance. </a:t>
            </a:r>
          </a:p>
          <a:p>
            <a:pPr marL="91440" indent="0">
              <a:spcBef>
                <a:spcPts val="0"/>
              </a:spcBef>
              <a:spcAft>
                <a:spcPts val="0"/>
              </a:spcAft>
              <a:buNone/>
            </a:pPr>
            <a:endParaRPr lang="en-US" sz="1800" dirty="0">
              <a:solidFill>
                <a:schemeClr val="tx1"/>
              </a:solidFill>
              <a:latin typeface="Calibri" panose="020F0502020204030204" pitchFamily="34" charset="0"/>
            </a:endParaRPr>
          </a:p>
        </p:txBody>
      </p:sp>
      <p:sp>
        <p:nvSpPr>
          <p:cNvPr id="6" name="Slide Number Placeholder 2"/>
          <p:cNvSpPr>
            <a:spLocks noGrp="1"/>
          </p:cNvSpPr>
          <p:nvPr>
            <p:ph type="sldNum" sz="quarter" idx="12"/>
          </p:nvPr>
        </p:nvSpPr>
        <p:spPr>
          <a:xfrm>
            <a:off x="8493478" y="6365189"/>
            <a:ext cx="404647" cy="334962"/>
          </a:xfrm>
        </p:spPr>
        <p:txBody>
          <a:bodyPr/>
          <a:lstStyle/>
          <a:p>
            <a:pPr>
              <a:defRPr/>
            </a:pPr>
            <a:r>
              <a:rPr lang="en-US" sz="1200" dirty="0" smtClean="0"/>
              <a:t>27</a:t>
            </a:r>
            <a:endParaRPr lang="en-US" sz="1200" dirty="0"/>
          </a:p>
        </p:txBody>
      </p:sp>
    </p:spTree>
    <p:extLst>
      <p:ext uri="{BB962C8B-B14F-4D97-AF65-F5344CB8AC3E}">
        <p14:creationId xmlns:p14="http://schemas.microsoft.com/office/powerpoint/2010/main" val="64840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0"/>
            <a:ext cx="7924800" cy="609600"/>
          </a:xfrm>
        </p:spPr>
        <p:txBody>
          <a:bodyPr>
            <a:normAutofit/>
          </a:bodyPr>
          <a:lstStyle/>
          <a:p>
            <a:r>
              <a:rPr lang="en-US" altLang="en-US" sz="2800" b="1" cap="none" dirty="0">
                <a:solidFill>
                  <a:schemeClr val="tx1"/>
                </a:solidFill>
                <a:latin typeface="Calibri" panose="020F0502020204030204" pitchFamily="34" charset="0"/>
              </a:rPr>
              <a:t>The </a:t>
            </a:r>
            <a:r>
              <a:rPr lang="en-US" altLang="en-US" sz="2800" b="1" cap="none" dirty="0" smtClean="0">
                <a:solidFill>
                  <a:schemeClr val="tx1"/>
                </a:solidFill>
                <a:latin typeface="Calibri" panose="020F0502020204030204" pitchFamily="34" charset="0"/>
              </a:rPr>
              <a:t>2015 Intercensal</a:t>
            </a:r>
            <a:endParaRPr lang="en-US" altLang="en-US" sz="2800" b="1" cap="none"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a:xfrm>
            <a:off x="6934200" y="6507529"/>
            <a:ext cx="2057400" cy="365125"/>
          </a:xfrm>
        </p:spPr>
        <p:txBody>
          <a:bodyPr/>
          <a:lstStyle/>
          <a:p>
            <a:pPr>
              <a:defRPr/>
            </a:pPr>
            <a:fld id="{C275227A-ABE1-42B9-B210-6451BB36D297}" type="slidenum">
              <a:rPr lang="en-US" altLang="en-US" sz="1200" b="0" smtClean="0"/>
              <a:pPr>
                <a:defRPr/>
              </a:pPr>
              <a:t>25</a:t>
            </a:fld>
            <a:endParaRPr lang="en-US" altLang="en-US" sz="1200" b="0" dirty="0"/>
          </a:p>
        </p:txBody>
      </p:sp>
      <p:graphicFrame>
        <p:nvGraphicFramePr>
          <p:cNvPr id="8" name="Table 7"/>
          <p:cNvGraphicFramePr>
            <a:graphicFrameLocks noGrp="1"/>
          </p:cNvGraphicFramePr>
          <p:nvPr>
            <p:extLst>
              <p:ext uri="{D42A27DB-BD31-4B8C-83A1-F6EECF244321}">
                <p14:modId xmlns:p14="http://schemas.microsoft.com/office/powerpoint/2010/main" val="2471004022"/>
              </p:ext>
            </p:extLst>
          </p:nvPr>
        </p:nvGraphicFramePr>
        <p:xfrm>
          <a:off x="229558" y="1825625"/>
          <a:ext cx="8686801" cy="4276760"/>
        </p:xfrm>
        <a:graphic>
          <a:graphicData uri="http://schemas.openxmlformats.org/drawingml/2006/table">
            <a:tbl>
              <a:tblPr/>
              <a:tblGrid>
                <a:gridCol w="2285042"/>
                <a:gridCol w="2133600"/>
                <a:gridCol w="2506500"/>
                <a:gridCol w="1761659"/>
              </a:tblGrid>
              <a:tr h="121920">
                <a:tc gridSpan="4">
                  <a:txBody>
                    <a:bodyPr/>
                    <a:lstStyle/>
                    <a:p>
                      <a:pPr algn="ctr"/>
                      <a:r>
                        <a:rPr lang="en-US" sz="1600" b="1" dirty="0">
                          <a:solidFill>
                            <a:srgbClr val="FFFFFF"/>
                          </a:solidFill>
                          <a:effectLst/>
                          <a:latin typeface="Calibri" panose="020F0502020204030204" pitchFamily="34" charset="0"/>
                          <a:cs typeface="Calibri" panose="020F0502020204030204" pitchFamily="34" charset="0"/>
                        </a:rPr>
                        <a:t>Linguistic and Ethnic Identity in Mexico (2015)</a:t>
                      </a:r>
                      <a:endParaRPr lang="en-US" sz="1600" b="1" dirty="0">
                        <a:effectLst/>
                        <a:latin typeface="Calibri" panose="020F0502020204030204" pitchFamily="34" charset="0"/>
                        <a:cs typeface="Calibri" panose="020F0502020204030204" pitchFamily="34" charset="0"/>
                      </a:endParaRPr>
                    </a:p>
                  </a:txBody>
                  <a:tcPr marL="33009" marR="3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7936">
                <a:tc>
                  <a:txBody>
                    <a:bodyPr/>
                    <a:lstStyle/>
                    <a:p>
                      <a:r>
                        <a:rPr lang="en-US" sz="1600" b="1" dirty="0">
                          <a:solidFill>
                            <a:srgbClr val="FFFFFF"/>
                          </a:solidFill>
                          <a:effectLst/>
                          <a:latin typeface="Calibri" panose="020F0502020204030204" pitchFamily="34" charset="0"/>
                          <a:cs typeface="Calibri" panose="020F0502020204030204" pitchFamily="34" charset="0"/>
                        </a:rPr>
                        <a:t>State</a:t>
                      </a:r>
                      <a:endParaRPr lang="en-US" sz="1600" dirty="0">
                        <a:effectLst/>
                        <a:latin typeface="Calibri" panose="020F0502020204030204" pitchFamily="34" charset="0"/>
                        <a:cs typeface="Calibri" panose="020F0502020204030204" pitchFamily="34" charset="0"/>
                      </a:endParaRPr>
                    </a:p>
                  </a:txBody>
                  <a:tcPr marL="33009" marR="3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1600" b="1" dirty="0" smtClean="0">
                          <a:solidFill>
                            <a:schemeClr val="bg1"/>
                          </a:solidFill>
                          <a:effectLst/>
                          <a:latin typeface="Calibri" panose="020F0502020204030204" pitchFamily="34" charset="0"/>
                          <a:cs typeface="Calibri" panose="020F0502020204030204" pitchFamily="34" charset="0"/>
                        </a:rPr>
                        <a:t>Status</a:t>
                      </a:r>
                      <a:endParaRPr lang="en-US" sz="1600" b="1" dirty="0">
                        <a:solidFill>
                          <a:schemeClr val="bg1"/>
                        </a:solidFill>
                        <a:effectLst/>
                        <a:latin typeface="Calibri" panose="020F0502020204030204" pitchFamily="34" charset="0"/>
                        <a:cs typeface="Calibri" panose="020F0502020204030204" pitchFamily="34" charset="0"/>
                      </a:endParaRPr>
                    </a:p>
                  </a:txBody>
                  <a:tcPr marL="33009" marR="3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1600" b="1" dirty="0" smtClean="0">
                          <a:solidFill>
                            <a:srgbClr val="FFFFFF"/>
                          </a:solidFill>
                          <a:effectLst/>
                          <a:latin typeface="Calibri" panose="020F0502020204030204" pitchFamily="34" charset="0"/>
                          <a:cs typeface="Calibri" panose="020F0502020204030204" pitchFamily="34" charset="0"/>
                        </a:rPr>
                        <a:t>% </a:t>
                      </a:r>
                      <a:r>
                        <a:rPr lang="en-US" sz="1600" b="1" dirty="0">
                          <a:solidFill>
                            <a:srgbClr val="FFFFFF"/>
                          </a:solidFill>
                          <a:effectLst/>
                          <a:latin typeface="Calibri" panose="020F0502020204030204" pitchFamily="34" charset="0"/>
                          <a:cs typeface="Calibri" panose="020F0502020204030204" pitchFamily="34" charset="0"/>
                        </a:rPr>
                        <a:t>of the Total Population That  Consider Themselves to be Indigenous</a:t>
                      </a:r>
                      <a:endParaRPr lang="en-US" sz="1600" dirty="0">
                        <a:effectLst/>
                        <a:latin typeface="Calibri" panose="020F0502020204030204" pitchFamily="34" charset="0"/>
                        <a:cs typeface="Calibri" panose="020F0502020204030204" pitchFamily="34" charset="0"/>
                      </a:endParaRPr>
                    </a:p>
                  </a:txBody>
                  <a:tcPr marL="33009" marR="3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1600" b="1" dirty="0" smtClean="0">
                          <a:solidFill>
                            <a:srgbClr val="FFFFFF"/>
                          </a:solidFill>
                          <a:effectLst/>
                          <a:latin typeface="Calibri" panose="020F0502020204030204" pitchFamily="34" charset="0"/>
                          <a:cs typeface="Calibri" panose="020F0502020204030204" pitchFamily="34" charset="0"/>
                        </a:rPr>
                        <a:t>% </a:t>
                      </a:r>
                      <a:r>
                        <a:rPr lang="en-US" sz="1600" b="1" dirty="0">
                          <a:solidFill>
                            <a:srgbClr val="FFFFFF"/>
                          </a:solidFill>
                          <a:effectLst/>
                          <a:latin typeface="Calibri" panose="020F0502020204030204" pitchFamily="34" charset="0"/>
                          <a:cs typeface="Calibri" panose="020F0502020204030204" pitchFamily="34" charset="0"/>
                        </a:rPr>
                        <a:t>of Persons 3 Years of Age and Older Who Speak an Indigenous Language</a:t>
                      </a:r>
                      <a:endParaRPr lang="en-US" sz="1600" dirty="0">
                        <a:effectLst/>
                        <a:latin typeface="Calibri" panose="020F0502020204030204" pitchFamily="34" charset="0"/>
                        <a:cs typeface="Calibri" panose="020F0502020204030204" pitchFamily="34" charset="0"/>
                      </a:endParaRPr>
                    </a:p>
                  </a:txBody>
                  <a:tcPr marL="33009" marR="33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Oaxaca</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No. 1 in Mexico</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65.7%</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32.2%</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Yucatán</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No. 2 in Mexico</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65.4%</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28.9%</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b="1" dirty="0">
                          <a:solidFill>
                            <a:srgbClr val="000000"/>
                          </a:solidFill>
                          <a:effectLst/>
                          <a:latin typeface="Calibri" panose="020F0502020204030204" pitchFamily="34" charset="0"/>
                          <a:cs typeface="Calibri" panose="020F0502020204030204" pitchFamily="34" charset="0"/>
                        </a:rPr>
                        <a:t>Michoacán</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27.7%</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3.6%</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b="1" dirty="0">
                          <a:solidFill>
                            <a:srgbClr val="000000"/>
                          </a:solidFill>
                          <a:effectLst/>
                          <a:latin typeface="Calibri" panose="020F0502020204030204" pitchFamily="34" charset="0"/>
                          <a:cs typeface="Calibri" panose="020F0502020204030204" pitchFamily="34" charset="0"/>
                        </a:rPr>
                        <a:t>Guanajuato</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Calibri" panose="020F0502020204030204" pitchFamily="34" charset="0"/>
                          <a:cs typeface="Calibri" panose="020F0502020204030204" pitchFamily="34" charset="0"/>
                        </a:rPr>
                        <a:t>Subject State</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9.1%</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0.2%</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Colima</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20.4%</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0.6%</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Querétaro</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19.2%</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1.7%</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Aguascalientes</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11.7%</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0.3%</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Jalisco</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11.1%</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0.8%</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00">
                <a:tc>
                  <a:txBody>
                    <a:bodyPr/>
                    <a:lstStyle/>
                    <a:p>
                      <a:r>
                        <a:rPr lang="en-US" sz="1600" dirty="0">
                          <a:solidFill>
                            <a:srgbClr val="000000"/>
                          </a:solidFill>
                          <a:effectLst/>
                          <a:latin typeface="Calibri" panose="020F0502020204030204" pitchFamily="34" charset="0"/>
                          <a:cs typeface="Calibri" panose="020F0502020204030204" pitchFamily="34" charset="0"/>
                        </a:rPr>
                        <a:t>Zacatecas</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smtClean="0">
                          <a:effectLst/>
                          <a:latin typeface="Calibri" panose="020F0502020204030204" pitchFamily="34" charset="0"/>
                          <a:cs typeface="Calibri" panose="020F0502020204030204" pitchFamily="34" charset="0"/>
                        </a:rPr>
                        <a:t>Neighboring State</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7.6%</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rgbClr val="000000"/>
                          </a:solidFill>
                          <a:effectLst/>
                          <a:latin typeface="Calibri" panose="020F0502020204030204" pitchFamily="34" charset="0"/>
                          <a:cs typeface="Calibri" panose="020F0502020204030204" pitchFamily="34" charset="0"/>
                        </a:rPr>
                        <a:t>0.3%</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00">
                <a:tc>
                  <a:txBody>
                    <a:bodyPr/>
                    <a:lstStyle/>
                    <a:p>
                      <a:r>
                        <a:rPr lang="en-US" sz="1600" b="1" dirty="0" smtClean="0">
                          <a:solidFill>
                            <a:srgbClr val="000000"/>
                          </a:solidFill>
                          <a:effectLst/>
                          <a:latin typeface="Calibri" panose="020F0502020204030204" pitchFamily="34" charset="0"/>
                          <a:cs typeface="Calibri" panose="020F0502020204030204" pitchFamily="34" charset="0"/>
                        </a:rPr>
                        <a:t>The Mexican Republic</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smtClean="0">
                          <a:effectLst/>
                          <a:latin typeface="Calibri" panose="020F0502020204030204" pitchFamily="34" charset="0"/>
                          <a:cs typeface="Calibri" panose="020F0502020204030204" pitchFamily="34" charset="0"/>
                        </a:rPr>
                        <a:t>All States</a:t>
                      </a:r>
                      <a:r>
                        <a:rPr lang="en-US" sz="1600" b="1" baseline="0" dirty="0" smtClean="0">
                          <a:effectLst/>
                          <a:latin typeface="Calibri" panose="020F0502020204030204" pitchFamily="34" charset="0"/>
                          <a:cs typeface="Calibri" panose="020F0502020204030204" pitchFamily="34" charset="0"/>
                        </a:rPr>
                        <a:t> Combined</a:t>
                      </a:r>
                      <a:endParaRPr lang="en-US" sz="1600" b="1"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21.5%</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dirty="0">
                          <a:solidFill>
                            <a:srgbClr val="000000"/>
                          </a:solidFill>
                          <a:effectLst/>
                          <a:latin typeface="Calibri" panose="020F0502020204030204" pitchFamily="34" charset="0"/>
                          <a:cs typeface="Calibri" panose="020F0502020204030204" pitchFamily="34" charset="0"/>
                        </a:rPr>
                        <a:t>6.5%</a:t>
                      </a: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00">
                <a:tc gridSpan="4">
                  <a:txBody>
                    <a:bodyPr/>
                    <a:lstStyle/>
                    <a:p>
                      <a:r>
                        <a:rPr lang="en-US" sz="1200" dirty="0" smtClean="0">
                          <a:effectLst/>
                          <a:latin typeface="Calibri" panose="020F0502020204030204" pitchFamily="34" charset="0"/>
                          <a:cs typeface="Calibri" panose="020F0502020204030204" pitchFamily="34" charset="0"/>
                        </a:rPr>
                        <a:t>Source: </a:t>
                      </a:r>
                      <a:r>
                        <a:rPr lang="es-ES" sz="1200" dirty="0" smtClean="0">
                          <a:effectLst/>
                          <a:latin typeface="Calibri" panose="020F0502020204030204" pitchFamily="34" charset="0"/>
                          <a:cs typeface="Calibri" panose="020F0502020204030204" pitchFamily="34" charset="0"/>
                        </a:rPr>
                        <a:t>INEGI, “Principales resultados de la Encuesta Intercensal 2015. Estado Unidos Mexicanos:  III: Etnicidad.” Online: </a:t>
                      </a:r>
                    </a:p>
                    <a:p>
                      <a:r>
                        <a:rPr lang="es-ES" sz="1200" dirty="0" smtClean="0">
                          <a:effectLst/>
                          <a:latin typeface="Calibri" panose="020F0502020204030204" pitchFamily="34" charset="0"/>
                          <a:cs typeface="Calibri" panose="020F0502020204030204" pitchFamily="34" charset="0"/>
                        </a:rPr>
                        <a:t>http://www.senado.gob.mx/comisiones/asuntos_indigenas/eventos/docs/etnicidad_240216.pdf</a:t>
                      </a:r>
                      <a:endParaRPr lang="en-US" sz="12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US" sz="1600" dirty="0">
                        <a:effectLst/>
                        <a:latin typeface="Calibri" panose="020F0502020204030204" pitchFamily="34" charset="0"/>
                        <a:cs typeface="Calibri" panose="020F0502020204030204" pitchFamily="34" charset="0"/>
                      </a:endParaRPr>
                    </a:p>
                  </a:txBody>
                  <a:tcPr marL="33009" marR="33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2"/>
          <p:cNvSpPr>
            <a:spLocks noChangeArrowheads="1"/>
          </p:cNvSpPr>
          <p:nvPr/>
        </p:nvSpPr>
        <p:spPr bwMode="auto">
          <a:xfrm>
            <a:off x="3070225"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p:cNvSpPr txBox="1">
            <a:spLocks noChangeArrowheads="1"/>
          </p:cNvSpPr>
          <p:nvPr/>
        </p:nvSpPr>
        <p:spPr>
          <a:xfrm>
            <a:off x="263234" y="483997"/>
            <a:ext cx="8619451" cy="1258839"/>
          </a:xfrm>
          <a:prstGeom prst="rect">
            <a:avLst/>
          </a:prstGeom>
          <a:solidFill>
            <a:schemeClr val="tx2">
              <a:lumMod val="20000"/>
              <a:lumOff val="80000"/>
            </a:schemeClr>
          </a:solidFill>
          <a:ln w="38100">
            <a:solidFill>
              <a:srgbClr val="002060"/>
            </a:solidFill>
          </a:ln>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spcBef>
                <a:spcPts val="0"/>
              </a:spcBef>
              <a:spcAft>
                <a:spcPts val="0"/>
              </a:spcAft>
              <a:buNone/>
            </a:pPr>
            <a:r>
              <a:rPr lang="en-US" b="0" dirty="0" smtClean="0">
                <a:solidFill>
                  <a:schemeClr val="tx1"/>
                </a:solidFill>
              </a:rPr>
              <a:t>INEGI’s 2015 </a:t>
            </a:r>
            <a:r>
              <a:rPr lang="en-US" b="0" dirty="0">
                <a:solidFill>
                  <a:schemeClr val="tx1"/>
                </a:solidFill>
              </a:rPr>
              <a:t>Intercensal </a:t>
            </a:r>
            <a:r>
              <a:rPr lang="en-US" b="0" dirty="0" smtClean="0">
                <a:solidFill>
                  <a:schemeClr val="tx1"/>
                </a:solidFill>
              </a:rPr>
              <a:t>Survey, published in 2016, indicated that the % of people who are traditionally indigenous exceeds the % of people who actually speak indigenous languages. The data for </a:t>
            </a:r>
            <a:r>
              <a:rPr lang="en-US" b="0" dirty="0" smtClean="0">
                <a:solidFill>
                  <a:schemeClr val="tx1"/>
                </a:solidFill>
                <a:cs typeface="Times New Roman" panose="02020603050405020304" pitchFamily="18" charset="0"/>
              </a:rPr>
              <a:t>Guanajuato </a:t>
            </a:r>
            <a:r>
              <a:rPr lang="en-US" b="0" dirty="0" smtClean="0">
                <a:solidFill>
                  <a:schemeClr val="tx1"/>
                </a:solidFill>
                <a:cs typeface="Times New Roman" panose="02020603050405020304" pitchFamily="18" charset="0"/>
              </a:rPr>
              <a:t>and selected neighboring states are shown below</a:t>
            </a:r>
            <a:r>
              <a:rPr lang="en-US" b="0" dirty="0" smtClean="0">
                <a:solidFill>
                  <a:schemeClr val="tx1"/>
                </a:solidFill>
              </a:rPr>
              <a:t>.</a:t>
            </a:r>
          </a:p>
        </p:txBody>
      </p:sp>
      <p:sp>
        <p:nvSpPr>
          <p:cNvPr id="7" name="TextBox 6"/>
          <p:cNvSpPr txBox="1"/>
          <p:nvPr/>
        </p:nvSpPr>
        <p:spPr>
          <a:xfrm>
            <a:off x="5653511" y="6466920"/>
            <a:ext cx="2271776"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51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0"/>
            <a:ext cx="7924800" cy="609600"/>
          </a:xfrm>
        </p:spPr>
        <p:txBody>
          <a:bodyPr>
            <a:normAutofit/>
          </a:bodyPr>
          <a:lstStyle/>
          <a:p>
            <a:r>
              <a:rPr lang="en-US" altLang="en-US" sz="2800" b="1" cap="none" dirty="0" smtClean="0">
                <a:solidFill>
                  <a:schemeClr val="tx1"/>
                </a:solidFill>
                <a:latin typeface="Calibri" panose="020F0502020204030204" pitchFamily="34" charset="0"/>
              </a:rPr>
              <a:t>Guanajuato and the 2015 Intercensal </a:t>
            </a:r>
            <a:endParaRPr lang="en-US" altLang="en-US" sz="2800" b="1" cap="none"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a:xfrm>
            <a:off x="6934200" y="6507529"/>
            <a:ext cx="2057400" cy="365125"/>
          </a:xfrm>
        </p:spPr>
        <p:txBody>
          <a:bodyPr/>
          <a:lstStyle/>
          <a:p>
            <a:pPr>
              <a:defRPr/>
            </a:pPr>
            <a:fld id="{C275227A-ABE1-42B9-B210-6451BB36D297}" type="slidenum">
              <a:rPr lang="en-US" altLang="en-US" sz="1200" b="0" smtClean="0"/>
              <a:pPr>
                <a:defRPr/>
              </a:pPr>
              <a:t>26</a:t>
            </a:fld>
            <a:endParaRPr lang="en-US" altLang="en-US" sz="1200" b="0" dirty="0"/>
          </a:p>
        </p:txBody>
      </p:sp>
      <p:sp>
        <p:nvSpPr>
          <p:cNvPr id="9" name="Rectangle 2"/>
          <p:cNvSpPr>
            <a:spLocks noChangeArrowheads="1"/>
          </p:cNvSpPr>
          <p:nvPr/>
        </p:nvSpPr>
        <p:spPr bwMode="auto">
          <a:xfrm>
            <a:off x="3070225"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5653511" y="6466920"/>
            <a:ext cx="2300630"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46463"/>
            <a:ext cx="2955927" cy="5760720"/>
          </a:xfrm>
          <a:prstGeom prst="rect">
            <a:avLst/>
          </a:prstGeom>
          <a:ln w="28575">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6429" y="546463"/>
            <a:ext cx="5470861" cy="5760720"/>
          </a:xfrm>
          <a:prstGeom prst="rect">
            <a:avLst/>
          </a:prstGeom>
          <a:ln w="38100">
            <a:solidFill>
              <a:schemeClr val="tx1"/>
            </a:solidFill>
          </a:ln>
        </p:spPr>
      </p:pic>
      <p:sp>
        <p:nvSpPr>
          <p:cNvPr id="10" name="TextBox 9"/>
          <p:cNvSpPr txBox="1"/>
          <p:nvPr/>
        </p:nvSpPr>
        <p:spPr>
          <a:xfrm>
            <a:off x="304796" y="6398623"/>
            <a:ext cx="4648200" cy="461665"/>
          </a:xfrm>
          <a:prstGeom prst="rect">
            <a:avLst/>
          </a:prstGeom>
          <a:noFill/>
        </p:spPr>
        <p:txBody>
          <a:bodyPr wrap="square" rtlCol="0">
            <a:spAutoFit/>
          </a:bodyPr>
          <a:lstStyle/>
          <a:p>
            <a:r>
              <a:rPr lang="en-US" sz="1200" dirty="0">
                <a:latin typeface="+mn-lt"/>
              </a:rPr>
              <a:t>Source: Secretaría de Educación del Estado de </a:t>
            </a:r>
            <a:r>
              <a:rPr lang="en-US" sz="1200" dirty="0" smtClean="0">
                <a:latin typeface="+mn-lt"/>
              </a:rPr>
              <a:t>Guanajuato, “Población </a:t>
            </a:r>
            <a:r>
              <a:rPr lang="en-US" sz="1200" dirty="0">
                <a:latin typeface="+mn-lt"/>
              </a:rPr>
              <a:t>Indígena en </a:t>
            </a:r>
            <a:r>
              <a:rPr lang="en-US" sz="1200" dirty="0" smtClean="0">
                <a:latin typeface="+mn-lt"/>
              </a:rPr>
              <a:t>Guanajuato.”</a:t>
            </a:r>
            <a:endParaRPr lang="en-US" dirty="0"/>
          </a:p>
        </p:txBody>
      </p:sp>
    </p:spTree>
    <p:extLst>
      <p:ext uri="{BB962C8B-B14F-4D97-AF65-F5344CB8AC3E}">
        <p14:creationId xmlns:p14="http://schemas.microsoft.com/office/powerpoint/2010/main" val="323559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F0979CF5-754E-4D67-A70F-ED50501C6BA6}" type="slidenum">
              <a:rPr lang="en-US" altLang="en-US" sz="1200">
                <a:latin typeface="Calibri" pitchFamily="34" charset="0"/>
              </a:rPr>
              <a:pPr algn="r" eaLnBrk="1" hangingPunct="1">
                <a:lnSpc>
                  <a:spcPct val="100000"/>
                </a:lnSpc>
                <a:spcAft>
                  <a:spcPct val="0"/>
                </a:spcAft>
              </a:pPr>
              <a:t>3</a:t>
            </a:fld>
            <a:endParaRPr lang="en-US" altLang="en-US" sz="1200" dirty="0">
              <a:latin typeface="Calibri" pitchFamily="34" charset="0"/>
            </a:endParaRPr>
          </a:p>
        </p:txBody>
      </p:sp>
      <p:sp>
        <p:nvSpPr>
          <p:cNvPr id="22531" name="Rectangle 6"/>
          <p:cNvSpPr>
            <a:spLocks noChangeArrowheads="1"/>
          </p:cNvSpPr>
          <p:nvPr/>
        </p:nvSpPr>
        <p:spPr bwMode="auto">
          <a:xfrm>
            <a:off x="186267" y="844973"/>
            <a:ext cx="3914503" cy="48885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smtClean="0">
                <a:latin typeface="+mn-lt"/>
                <a:cs typeface="Calibri" panose="020F0502020204030204" pitchFamily="34" charset="0"/>
              </a:rPr>
              <a:t>Guanajuato has three </a:t>
            </a:r>
            <a:r>
              <a:rPr lang="en-US" sz="2000" dirty="0">
                <a:latin typeface="+mn-lt"/>
                <a:cs typeface="Calibri" panose="020F0502020204030204" pitchFamily="34" charset="0"/>
              </a:rPr>
              <a:t>physiographic </a:t>
            </a:r>
            <a:r>
              <a:rPr lang="en-US" sz="2000" dirty="0" smtClean="0">
                <a:latin typeface="+mn-lt"/>
                <a:cs typeface="Calibri" panose="020F0502020204030204" pitchFamily="34" charset="0"/>
              </a:rPr>
              <a:t>provinces. The </a:t>
            </a:r>
            <a:r>
              <a:rPr lang="en-US" sz="2000" b="1" dirty="0" smtClean="0">
                <a:latin typeface="+mn-lt"/>
                <a:cs typeface="Calibri" panose="020F0502020204030204" pitchFamily="34" charset="0"/>
              </a:rPr>
              <a:t>Sierra </a:t>
            </a:r>
            <a:r>
              <a:rPr lang="en-US" sz="2000" b="1" dirty="0">
                <a:latin typeface="+mn-lt"/>
                <a:cs typeface="Calibri" panose="020F0502020204030204" pitchFamily="34" charset="0"/>
              </a:rPr>
              <a:t>Madre </a:t>
            </a:r>
            <a:r>
              <a:rPr lang="en-US" sz="2000" b="1" dirty="0" smtClean="0">
                <a:latin typeface="+mn-lt"/>
                <a:cs typeface="Calibri" panose="020F0502020204030204" pitchFamily="34" charset="0"/>
              </a:rPr>
              <a:t>Oriental Mountains</a:t>
            </a:r>
            <a:r>
              <a:rPr lang="en-US" sz="2000" dirty="0" smtClean="0">
                <a:latin typeface="+mn-lt"/>
                <a:cs typeface="Calibri" panose="020F0502020204030204" pitchFamily="34" charset="0"/>
              </a:rPr>
              <a:t> in the northeast occupies only 5.32% of the state territory.</a:t>
            </a:r>
          </a:p>
          <a:p>
            <a:r>
              <a:rPr lang="en-US" sz="2000" dirty="0" smtClean="0">
                <a:latin typeface="+mn-lt"/>
                <a:cs typeface="Calibri" panose="020F0502020204030204" pitchFamily="34" charset="0"/>
              </a:rPr>
              <a:t>The </a:t>
            </a:r>
            <a:r>
              <a:rPr lang="en-US" sz="2000" b="1" dirty="0" smtClean="0">
                <a:latin typeface="+mn-lt"/>
                <a:cs typeface="Calibri" panose="020F0502020204030204" pitchFamily="34" charset="0"/>
              </a:rPr>
              <a:t>Mesa del Centro</a:t>
            </a:r>
            <a:r>
              <a:rPr lang="en-US" sz="2000" dirty="0" smtClean="0">
                <a:latin typeface="+mn-lt"/>
                <a:cs typeface="Calibri" panose="020F0502020204030204" pitchFamily="34" charset="0"/>
              </a:rPr>
              <a:t> of the north and northwest occupies 45.31% of the State territory and consists of plains, interrupted by scattered mountain ranges.</a:t>
            </a:r>
          </a:p>
          <a:p>
            <a:r>
              <a:rPr lang="en-US" sz="2000" dirty="0" smtClean="0">
                <a:latin typeface="+mn-lt"/>
                <a:cs typeface="Calibri" panose="020F0502020204030204" pitchFamily="34" charset="0"/>
              </a:rPr>
              <a:t>The </a:t>
            </a:r>
            <a:r>
              <a:rPr lang="en-US" sz="2000" b="1" dirty="0" smtClean="0">
                <a:latin typeface="+mn-lt"/>
                <a:cs typeface="Calibri" panose="020F0502020204030204" pitchFamily="34" charset="0"/>
              </a:rPr>
              <a:t>Eje</a:t>
            </a:r>
            <a:r>
              <a:rPr lang="en-US" sz="2000" b="1" dirty="0">
                <a:latin typeface="+mn-lt"/>
                <a:cs typeface="Calibri" panose="020F0502020204030204" pitchFamily="34" charset="0"/>
              </a:rPr>
              <a:t> </a:t>
            </a:r>
            <a:r>
              <a:rPr lang="en-US" sz="2000" b="1" dirty="0" smtClean="0">
                <a:latin typeface="+mn-lt"/>
                <a:cs typeface="Calibri" panose="020F0502020204030204" pitchFamily="34" charset="0"/>
              </a:rPr>
              <a:t>Neovolcánico (Neovolcanic Axis) </a:t>
            </a:r>
            <a:r>
              <a:rPr lang="en-US" sz="2000" dirty="0" smtClean="0">
                <a:latin typeface="+mn-lt"/>
                <a:cs typeface="Calibri" panose="020F0502020204030204" pitchFamily="34" charset="0"/>
              </a:rPr>
              <a:t>occupies 49.37% of the state territory and consists of </a:t>
            </a:r>
            <a:r>
              <a:rPr lang="en-US" sz="2000" dirty="0" smtClean="0">
                <a:latin typeface="Calibri" panose="020F0502020204030204" pitchFamily="34" charset="0"/>
                <a:cs typeface="Calibri" panose="020F0502020204030204" pitchFamily="34" charset="0"/>
              </a:rPr>
              <a:t>great </a:t>
            </a:r>
            <a:r>
              <a:rPr lang="en-US" sz="2000" dirty="0">
                <a:latin typeface="Calibri" panose="020F0502020204030204" pitchFamily="34" charset="0"/>
                <a:cs typeface="Calibri" panose="020F0502020204030204" pitchFamily="34" charset="0"/>
              </a:rPr>
              <a:t>volcanic mountain ranges </a:t>
            </a:r>
            <a:r>
              <a:rPr lang="en-US" sz="2000" dirty="0" smtClean="0">
                <a:latin typeface="Calibri" panose="020F0502020204030204" pitchFamily="34" charset="0"/>
                <a:cs typeface="Calibri" panose="020F0502020204030204" pitchFamily="34" charset="0"/>
              </a:rPr>
              <a:t>situated among the extensive </a:t>
            </a:r>
            <a:r>
              <a:rPr lang="en-US" sz="2000" dirty="0">
                <a:latin typeface="Calibri" panose="020F0502020204030204" pitchFamily="34" charset="0"/>
                <a:cs typeface="Calibri" panose="020F0502020204030204" pitchFamily="34" charset="0"/>
              </a:rPr>
              <a:t>plains of lake basins</a:t>
            </a:r>
            <a:r>
              <a:rPr lang="en-US" sz="2000" dirty="0" smtClean="0">
                <a:latin typeface="Calibri" panose="020F0502020204030204" pitchFamily="34" charset="0"/>
                <a:cs typeface="Calibri" panose="020F0502020204030204" pitchFamily="34" charset="0"/>
              </a:rPr>
              <a:t>. </a:t>
            </a:r>
            <a:endParaRPr lang="en-US" sz="2000" dirty="0">
              <a:latin typeface="+mn-lt"/>
              <a:cs typeface="Calibri" panose="020F0502020204030204" pitchFamily="34" charset="0"/>
            </a:endParaRPr>
          </a:p>
        </p:txBody>
      </p:sp>
      <p:sp>
        <p:nvSpPr>
          <p:cNvPr id="22532" name="Title 1"/>
          <p:cNvSpPr txBox="1">
            <a:spLocks/>
          </p:cNvSpPr>
          <p:nvPr/>
        </p:nvSpPr>
        <p:spPr bwMode="auto">
          <a:xfrm>
            <a:off x="186267" y="15240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latin typeface="+mn-lt"/>
              </a:rPr>
              <a:t>Guanajuato’s</a:t>
            </a:r>
            <a:r>
              <a:rPr lang="en-US" altLang="en-US" sz="2400" b="1" dirty="0" smtClean="0">
                <a:latin typeface="Calibri" pitchFamily="34" charset="0"/>
              </a:rPr>
              <a:t> Relief</a:t>
            </a:r>
            <a:endParaRPr lang="en-US" altLang="en-US" sz="2400" b="1" dirty="0">
              <a:latin typeface="Calibr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609600"/>
            <a:ext cx="4837811" cy="5120640"/>
          </a:xfrm>
          <a:prstGeom prst="rect">
            <a:avLst/>
          </a:prstGeom>
          <a:ln w="38100">
            <a:solidFill>
              <a:schemeClr val="tx1"/>
            </a:solidFill>
          </a:ln>
        </p:spPr>
      </p:pic>
      <p:sp>
        <p:nvSpPr>
          <p:cNvPr id="7" name="Rectangle 6"/>
          <p:cNvSpPr>
            <a:spLocks noChangeArrowheads="1"/>
          </p:cNvSpPr>
          <p:nvPr/>
        </p:nvSpPr>
        <p:spPr bwMode="auto">
          <a:xfrm>
            <a:off x="4151570" y="5860183"/>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1200" dirty="0" smtClean="0">
                <a:latin typeface="Calibri" panose="020F0502020204030204" pitchFamily="34" charset="0"/>
                <a:cs typeface="Calibri" panose="020F0502020204030204" pitchFamily="34" charset="0"/>
              </a:rPr>
              <a:t>Sources: </a:t>
            </a:r>
            <a:r>
              <a:rPr lang="es-ES" sz="1200" dirty="0" smtClean="0">
                <a:latin typeface="Calibri" panose="020F0502020204030204" pitchFamily="34" charset="0"/>
                <a:cs typeface="Calibri" panose="020F0502020204030204" pitchFamily="34" charset="0"/>
              </a:rPr>
              <a:t>Cuéntame</a:t>
            </a:r>
            <a:r>
              <a:rPr lang="es-ES" sz="1200" dirty="0">
                <a:latin typeface="Calibri" panose="020F0502020204030204" pitchFamily="34" charset="0"/>
                <a:cs typeface="Calibri" panose="020F0502020204030204" pitchFamily="34" charset="0"/>
              </a:rPr>
              <a:t>, Página de inicio / Información por entidad / </a:t>
            </a:r>
            <a:r>
              <a:rPr lang="es-ES" sz="1200" dirty="0" smtClean="0">
                <a:latin typeface="Calibri" panose="020F0502020204030204" pitchFamily="34" charset="0"/>
                <a:cs typeface="Calibri" panose="020F0502020204030204" pitchFamily="34" charset="0"/>
              </a:rPr>
              <a:t>Guanajuato; </a:t>
            </a:r>
            <a:r>
              <a:rPr lang="es-ES" sz="1200" dirty="0">
                <a:latin typeface="Calibri" panose="020F0502020204030204" pitchFamily="34" charset="0"/>
                <a:cs typeface="Calibri" panose="020F0502020204030204" pitchFamily="34" charset="0"/>
              </a:rPr>
              <a:t>INEGI. Anuario </a:t>
            </a:r>
            <a:r>
              <a:rPr lang="es-ES" sz="1200" dirty="0" smtClean="0">
                <a:latin typeface="Calibri" panose="020F0502020204030204" pitchFamily="34" charset="0"/>
                <a:cs typeface="Calibri" panose="020F0502020204030204" pitchFamily="34" charset="0"/>
              </a:rPr>
              <a:t>Estadístico </a:t>
            </a:r>
            <a:r>
              <a:rPr lang="es-ES" sz="1200" dirty="0">
                <a:latin typeface="Calibri" panose="020F0502020204030204" pitchFamily="34" charset="0"/>
                <a:cs typeface="Calibri" panose="020F0502020204030204" pitchFamily="34" charset="0"/>
              </a:rPr>
              <a:t>y </a:t>
            </a:r>
            <a:r>
              <a:rPr lang="es-ES" sz="1200" dirty="0" smtClean="0">
                <a:latin typeface="Calibri" panose="020F0502020204030204" pitchFamily="34" charset="0"/>
                <a:cs typeface="Calibri" panose="020F0502020204030204" pitchFamily="34" charset="0"/>
              </a:rPr>
              <a:t>Geográfico </a:t>
            </a:r>
            <a:r>
              <a:rPr lang="es-ES" sz="1200" dirty="0">
                <a:latin typeface="Calibri" panose="020F0502020204030204" pitchFamily="34" charset="0"/>
                <a:cs typeface="Calibri" panose="020F0502020204030204" pitchFamily="34" charset="0"/>
              </a:rPr>
              <a:t>de </a:t>
            </a:r>
            <a:r>
              <a:rPr lang="es-ES" sz="1200" dirty="0" smtClean="0">
                <a:latin typeface="Calibri" panose="020F0502020204030204" pitchFamily="34" charset="0"/>
                <a:cs typeface="Calibri" panose="020F0502020204030204" pitchFamily="34" charset="0"/>
              </a:rPr>
              <a:t>Guanajuato 2017.</a:t>
            </a:r>
            <a:endParaRPr lang="es-ES" sz="1200" dirty="0">
              <a:latin typeface="Calibri" panose="020F0502020204030204" pitchFamily="34" charset="0"/>
              <a:cs typeface="Calibri" panose="020F0502020204030204" pitchFamily="34" charset="0"/>
            </a:endParaRPr>
          </a:p>
        </p:txBody>
      </p:sp>
      <p:sp>
        <p:nvSpPr>
          <p:cNvPr id="8" name="TextBox 7"/>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2487076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6553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gn="r" eaLnBrk="1" hangingPunct="1">
              <a:lnSpc>
                <a:spcPct val="100000"/>
              </a:lnSpc>
              <a:spcAft>
                <a:spcPct val="0"/>
              </a:spcAft>
            </a:pPr>
            <a:fld id="{F0979CF5-754E-4D67-A70F-ED50501C6BA6}" type="slidenum">
              <a:rPr lang="en-US" altLang="en-US" sz="1200">
                <a:latin typeface="Calibri" pitchFamily="34" charset="0"/>
              </a:rPr>
              <a:pPr algn="r" eaLnBrk="1" hangingPunct="1">
                <a:lnSpc>
                  <a:spcPct val="100000"/>
                </a:lnSpc>
                <a:spcAft>
                  <a:spcPct val="0"/>
                </a:spcAft>
              </a:pPr>
              <a:t>4</a:t>
            </a:fld>
            <a:endParaRPr lang="en-US" altLang="en-US" sz="1200" dirty="0">
              <a:latin typeface="Calibri" pitchFamily="34" charset="0"/>
            </a:endParaRPr>
          </a:p>
        </p:txBody>
      </p:sp>
      <p:sp>
        <p:nvSpPr>
          <p:cNvPr id="22531" name="Rectangle 6"/>
          <p:cNvSpPr>
            <a:spLocks noChangeArrowheads="1"/>
          </p:cNvSpPr>
          <p:nvPr/>
        </p:nvSpPr>
        <p:spPr bwMode="auto">
          <a:xfrm>
            <a:off x="211667" y="536787"/>
            <a:ext cx="3513667" cy="305468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smtClean="0">
                <a:latin typeface="Calibri" panose="020F0502020204030204" pitchFamily="34" charset="0"/>
                <a:cs typeface="Calibri" panose="020F0502020204030204" pitchFamily="34" charset="0"/>
              </a:rPr>
              <a:t>The </a:t>
            </a:r>
            <a:r>
              <a:rPr lang="es-ES" sz="2000" dirty="0">
                <a:latin typeface="Calibri" panose="020F0502020204030204" pitchFamily="34" charset="0"/>
                <a:cs typeface="Calibri" panose="020F0502020204030204" pitchFamily="34" charset="0"/>
              </a:rPr>
              <a:t>Eje Neovolcánico </a:t>
            </a:r>
            <a:r>
              <a:rPr lang="es-ES" sz="2000" dirty="0" smtClean="0">
                <a:latin typeface="Calibri" panose="020F0502020204030204" pitchFamily="34" charset="0"/>
                <a:cs typeface="Calibri" panose="020F0502020204030204" pitchFamily="34" charset="0"/>
              </a:rPr>
              <a:t>– also known as the </a:t>
            </a:r>
            <a:r>
              <a:rPr lang="en-US" sz="2000" b="1" dirty="0" smtClean="0">
                <a:latin typeface="Calibri" panose="020F0502020204030204" pitchFamily="34" charset="0"/>
                <a:cs typeface="Calibri" panose="020F0502020204030204" pitchFamily="34" charset="0"/>
              </a:rPr>
              <a:t>Neovolcanic Axis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or </a:t>
            </a:r>
            <a:r>
              <a:rPr lang="en-US" sz="2000" b="1" dirty="0" smtClean="0">
                <a:latin typeface="Calibri" panose="020F0502020204030204" pitchFamily="34" charset="0"/>
                <a:cs typeface="Calibri" panose="020F0502020204030204" pitchFamily="34" charset="0"/>
              </a:rPr>
              <a:t>Transverse Volcanic System </a:t>
            </a:r>
            <a:r>
              <a:rPr lang="en-US" sz="2000" dirty="0" smtClean="0">
                <a:latin typeface="Calibri" panose="020F0502020204030204" pitchFamily="34" charset="0"/>
                <a:cs typeface="Calibri" panose="020F0502020204030204" pitchFamily="34" charset="0"/>
              </a:rPr>
              <a:t>– crosses through central Mexico from Veracruz on the Gulf coast to Jalisco on the Pacific coast.</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It has an approximate length of 920 km </a:t>
            </a:r>
            <a:r>
              <a:rPr lang="en-US" sz="2000" dirty="0" smtClean="0">
                <a:latin typeface="Calibri" panose="020F0502020204030204" pitchFamily="34" charset="0"/>
                <a:cs typeface="Calibri" panose="020F0502020204030204" pitchFamily="34" charset="0"/>
              </a:rPr>
              <a:t>(572 miles). Its width varies from 400 km (249 miles) to about 100 km (62 miles).</a:t>
            </a:r>
            <a:endParaRPr lang="en-US" sz="2000" dirty="0">
              <a:latin typeface="Calibri" panose="020F0502020204030204" pitchFamily="34" charset="0"/>
              <a:cs typeface="Calibri" panose="020F0502020204030204" pitchFamily="34" charset="0"/>
            </a:endParaRPr>
          </a:p>
        </p:txBody>
      </p:sp>
      <p:sp>
        <p:nvSpPr>
          <p:cNvPr id="22532" name="Title 1"/>
          <p:cNvSpPr txBox="1">
            <a:spLocks/>
          </p:cNvSpPr>
          <p:nvPr/>
        </p:nvSpPr>
        <p:spPr bwMode="auto">
          <a:xfrm>
            <a:off x="186267" y="15240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eaLnBrk="1" hangingPunct="1">
              <a:lnSpc>
                <a:spcPct val="80000"/>
              </a:lnSpc>
              <a:spcAft>
                <a:spcPct val="0"/>
              </a:spcAft>
            </a:pPr>
            <a:r>
              <a:rPr lang="en-US" altLang="en-US" sz="2400" b="1" dirty="0" smtClean="0">
                <a:solidFill>
                  <a:schemeClr val="tx2"/>
                </a:solidFill>
                <a:latin typeface="+mn-lt"/>
              </a:rPr>
              <a:t>The Neovolcanic Axis</a:t>
            </a:r>
            <a:endParaRPr lang="en-US" altLang="en-US" sz="2400" b="1" dirty="0">
              <a:solidFill>
                <a:schemeClr val="tx2"/>
              </a:solidFill>
              <a:latin typeface="Calibri" pitchFamily="34" charset="0"/>
            </a:endParaRPr>
          </a:p>
        </p:txBody>
      </p:sp>
      <p:sp>
        <p:nvSpPr>
          <p:cNvPr id="7" name="Rectangle 6"/>
          <p:cNvSpPr>
            <a:spLocks noChangeArrowheads="1"/>
          </p:cNvSpPr>
          <p:nvPr/>
        </p:nvSpPr>
        <p:spPr bwMode="auto">
          <a:xfrm>
            <a:off x="3928532" y="2862559"/>
            <a:ext cx="50630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1200" dirty="0" smtClean="0">
                <a:latin typeface="Calibri" panose="020F0502020204030204" pitchFamily="34" charset="0"/>
                <a:cs typeface="Calibri" panose="020F0502020204030204" pitchFamily="34" charset="0"/>
              </a:rPr>
              <a:t>Source: Lifepersona.com, “Transversal </a:t>
            </a:r>
            <a:r>
              <a:rPr lang="en-US" sz="1200" dirty="0">
                <a:latin typeface="Calibri" panose="020F0502020204030204" pitchFamily="34" charset="0"/>
                <a:cs typeface="Calibri" panose="020F0502020204030204" pitchFamily="34" charset="0"/>
              </a:rPr>
              <a:t>Volcanic System of Mexico: Characteristics and </a:t>
            </a:r>
            <a:r>
              <a:rPr lang="en-US" sz="1200" dirty="0" smtClean="0">
                <a:latin typeface="Calibri" panose="020F0502020204030204" pitchFamily="34" charset="0"/>
                <a:cs typeface="Calibri" panose="020F0502020204030204" pitchFamily="34" charset="0"/>
              </a:rPr>
              <a:t>Location</a:t>
            </a:r>
            <a:r>
              <a:rPr lang="en-US" sz="1200" dirty="0">
                <a:latin typeface="Calibri" panose="020F0502020204030204" pitchFamily="34" charset="0"/>
                <a:cs typeface="Calibri" panose="020F0502020204030204" pitchFamily="34" charset="0"/>
              </a:rPr>
              <a:t>.” Online:  </a:t>
            </a:r>
            <a:r>
              <a:rPr lang="en-US" sz="1200" dirty="0">
                <a:latin typeface="Calibri" panose="020F0502020204030204" pitchFamily="34" charset="0"/>
                <a:cs typeface="Calibri" panose="020F0502020204030204" pitchFamily="34" charset="0"/>
                <a:hlinkClick r:id="rId3"/>
              </a:rPr>
              <a:t>https://</a:t>
            </a:r>
            <a:r>
              <a:rPr lang="en-US" sz="1200" dirty="0" smtClean="0">
                <a:latin typeface="Calibri" panose="020F0502020204030204" pitchFamily="34" charset="0"/>
                <a:cs typeface="Calibri" panose="020F0502020204030204" pitchFamily="34" charset="0"/>
                <a:hlinkClick r:id="rId3"/>
              </a:rPr>
              <a:t>www.lifepersona.com/transversal-volcanic-system-of-mexico-characteristics-and-location</a:t>
            </a:r>
            <a:r>
              <a:rPr lang="en-US" sz="1200" dirty="0" smtClean="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8" name="TextBox 7"/>
          <p:cNvSpPr txBox="1"/>
          <p:nvPr/>
        </p:nvSpPr>
        <p:spPr>
          <a:xfrm>
            <a:off x="5653511" y="6466920"/>
            <a:ext cx="2300630"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2559" y="68289"/>
            <a:ext cx="5161281" cy="2834640"/>
          </a:xfrm>
          <a:prstGeom prst="rect">
            <a:avLst/>
          </a:prstGeom>
        </p:spPr>
      </p:pic>
      <p:sp>
        <p:nvSpPr>
          <p:cNvPr id="9" name="Rectangle 6"/>
          <p:cNvSpPr>
            <a:spLocks noChangeArrowheads="1"/>
          </p:cNvSpPr>
          <p:nvPr/>
        </p:nvSpPr>
        <p:spPr bwMode="auto">
          <a:xfrm>
            <a:off x="152400" y="4016579"/>
            <a:ext cx="8805333" cy="234936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r>
              <a:rPr lang="en-US" sz="2000" dirty="0" smtClean="0">
                <a:latin typeface="Calibri" panose="020F0502020204030204" pitchFamily="34" charset="0"/>
                <a:cs typeface="Calibri" panose="020F0502020204030204" pitchFamily="34" charset="0"/>
              </a:rPr>
              <a:t>Included in this region is the </a:t>
            </a:r>
            <a:r>
              <a:rPr lang="en-US" sz="2000" b="1" dirty="0">
                <a:latin typeface="Calibri" panose="020F0502020204030204" pitchFamily="34" charset="0"/>
                <a:cs typeface="Calibri" panose="020F0502020204030204" pitchFamily="34" charset="0"/>
              </a:rPr>
              <a:t>Michoacán–Guanajuato </a:t>
            </a:r>
            <a:r>
              <a:rPr lang="en-US" sz="2000" b="1" dirty="0" smtClean="0">
                <a:latin typeface="Calibri" panose="020F0502020204030204" pitchFamily="34" charset="0"/>
                <a:cs typeface="Calibri" panose="020F0502020204030204" pitchFamily="34" charset="0"/>
              </a:rPr>
              <a:t>Volcanic Field</a:t>
            </a:r>
            <a:r>
              <a:rPr lang="en-US" sz="2000" dirty="0" smtClean="0">
                <a:latin typeface="Calibri" panose="020F0502020204030204" pitchFamily="34" charset="0"/>
                <a:cs typeface="Calibri" panose="020F0502020204030204" pitchFamily="34" charset="0"/>
              </a:rPr>
              <a:t>, which contains 1,400 vents. Its most famous volcano was the </a:t>
            </a:r>
            <a:r>
              <a:rPr lang="en-US" sz="2000" b="1" dirty="0" smtClean="0">
                <a:latin typeface="Calibri" panose="020F0502020204030204" pitchFamily="34" charset="0"/>
                <a:cs typeface="Calibri" panose="020F0502020204030204" pitchFamily="34" charset="0"/>
              </a:rPr>
              <a:t>Parícutin </a:t>
            </a:r>
            <a:r>
              <a:rPr lang="en-US" sz="2000" b="1" dirty="0">
                <a:latin typeface="Calibri" panose="020F0502020204030204" pitchFamily="34" charset="0"/>
                <a:cs typeface="Calibri" panose="020F0502020204030204" pitchFamily="34" charset="0"/>
              </a:rPr>
              <a:t>volcano</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which began in 1943 as </a:t>
            </a:r>
            <a:r>
              <a:rPr lang="en-US" sz="2000" dirty="0">
                <a:latin typeface="Calibri" panose="020F0502020204030204" pitchFamily="34" charset="0"/>
                <a:cs typeface="Calibri" panose="020F0502020204030204" pitchFamily="34" charset="0"/>
              </a:rPr>
              <a:t>a fissure in a cornfield owned by a Purépecha </a:t>
            </a:r>
            <a:r>
              <a:rPr lang="en-US" sz="2000" dirty="0" smtClean="0">
                <a:latin typeface="Calibri" panose="020F0502020204030204" pitchFamily="34" charset="0"/>
                <a:cs typeface="Calibri" panose="020F0502020204030204" pitchFamily="34" charset="0"/>
              </a:rPr>
              <a:t>farmer and grew quickly. The </a:t>
            </a:r>
            <a:r>
              <a:rPr lang="en-US" sz="2000" dirty="0">
                <a:latin typeface="Calibri" panose="020F0502020204030204" pitchFamily="34" charset="0"/>
                <a:cs typeface="Calibri" panose="020F0502020204030204" pitchFamily="34" charset="0"/>
              </a:rPr>
              <a:t>nearby villages of </a:t>
            </a:r>
            <a:r>
              <a:rPr lang="en-US" sz="2000" dirty="0" smtClean="0">
                <a:latin typeface="Calibri" panose="020F0502020204030204" pitchFamily="34" charset="0"/>
                <a:cs typeface="Calibri" panose="020F0502020204030204" pitchFamily="34" charset="0"/>
              </a:rPr>
              <a:t>Parícutin </a:t>
            </a:r>
            <a:r>
              <a:rPr lang="en-US" sz="2000" dirty="0">
                <a:latin typeface="Calibri" panose="020F0502020204030204" pitchFamily="34" charset="0"/>
                <a:cs typeface="Calibri" panose="020F0502020204030204" pitchFamily="34" charset="0"/>
              </a:rPr>
              <a:t>and San Juan Parangaricutiro were both buried in lava and </a:t>
            </a:r>
            <a:r>
              <a:rPr lang="en-US" sz="2000" dirty="0" smtClean="0">
                <a:latin typeface="Calibri" panose="020F0502020204030204" pitchFamily="34" charset="0"/>
                <a:cs typeface="Calibri" panose="020F0502020204030204" pitchFamily="34" charset="0"/>
              </a:rPr>
              <a:t>ash. However, the eruption of El </a:t>
            </a:r>
            <a:r>
              <a:rPr lang="en-US" sz="2000" dirty="0">
                <a:latin typeface="Calibri" panose="020F0502020204030204" pitchFamily="34" charset="0"/>
                <a:cs typeface="Calibri" panose="020F0502020204030204" pitchFamily="34" charset="0"/>
              </a:rPr>
              <a:t>Parícutin </a:t>
            </a:r>
            <a:r>
              <a:rPr lang="en-US" sz="2000" dirty="0" smtClean="0">
                <a:latin typeface="Calibri" panose="020F0502020204030204" pitchFamily="34" charset="0"/>
                <a:cs typeface="Calibri" panose="020F0502020204030204" pitchFamily="34" charset="0"/>
              </a:rPr>
              <a:t>ended in 1952 and it is believed to be monogenetic </a:t>
            </a:r>
            <a:r>
              <a:rPr lang="en-US" sz="2000" dirty="0">
                <a:latin typeface="Calibri" panose="020F0502020204030204" pitchFamily="34" charset="0"/>
                <a:cs typeface="Calibri" panose="020F0502020204030204" pitchFamily="34" charset="0"/>
              </a:rPr>
              <a:t>volcano, which means that once it has finished erupting, it will never erupt again. Any new eruptions in the </a:t>
            </a:r>
            <a:r>
              <a:rPr lang="en-US" sz="2000" dirty="0" smtClean="0">
                <a:latin typeface="Calibri" panose="020F0502020204030204" pitchFamily="34" charset="0"/>
                <a:cs typeface="Calibri" panose="020F0502020204030204" pitchFamily="34" charset="0"/>
              </a:rPr>
              <a:t>Michoacán-Guanajuato </a:t>
            </a:r>
            <a:r>
              <a:rPr lang="en-US" sz="2000" dirty="0">
                <a:latin typeface="Calibri" panose="020F0502020204030204" pitchFamily="34" charset="0"/>
                <a:cs typeface="Calibri" panose="020F0502020204030204" pitchFamily="34" charset="0"/>
              </a:rPr>
              <a:t>volcanic field will erupt in a new location.</a:t>
            </a:r>
          </a:p>
        </p:txBody>
      </p:sp>
    </p:spTree>
    <p:extLst>
      <p:ext uri="{BB962C8B-B14F-4D97-AF65-F5344CB8AC3E}">
        <p14:creationId xmlns:p14="http://schemas.microsoft.com/office/powerpoint/2010/main" val="54075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228600" y="640292"/>
            <a:ext cx="8763000" cy="4465108"/>
          </a:xfrm>
        </p:spPr>
        <p:txBody>
          <a:bodyPr>
            <a:noAutofit/>
          </a:bodyPr>
          <a:lstStyle/>
          <a:p>
            <a:pPr marL="0" indent="0">
              <a:lnSpc>
                <a:spcPct val="100000"/>
              </a:lnSpc>
              <a:spcBef>
                <a:spcPts val="0"/>
              </a:spcBef>
              <a:buNone/>
            </a:pPr>
            <a:r>
              <a:rPr lang="en-US" altLang="en-US" sz="2000" dirty="0" smtClean="0">
                <a:cs typeface="Calibri" panose="020F0502020204030204" pitchFamily="34" charset="0"/>
              </a:rPr>
              <a:t>For more than a thousand years, the </a:t>
            </a:r>
            <a:r>
              <a:rPr lang="en-US" altLang="en-US" sz="2000" b="1" dirty="0" smtClean="0">
                <a:cs typeface="Calibri" panose="020F0502020204030204" pitchFamily="34" charset="0"/>
              </a:rPr>
              <a:t>Purépecha</a:t>
            </a:r>
            <a:r>
              <a:rPr lang="en-US" altLang="en-US" sz="2000" dirty="0" smtClean="0">
                <a:cs typeface="Calibri" panose="020F0502020204030204" pitchFamily="34" charset="0"/>
              </a:rPr>
              <a:t> Indians</a:t>
            </a:r>
            <a:r>
              <a:rPr lang="en-US" altLang="en-US" sz="2000" dirty="0">
                <a:cs typeface="Calibri" panose="020F0502020204030204" pitchFamily="34" charset="0"/>
              </a:rPr>
              <a:t> </a:t>
            </a:r>
            <a:r>
              <a:rPr lang="en-US" altLang="en-US" sz="2000" dirty="0" smtClean="0">
                <a:cs typeface="Calibri" panose="020F0502020204030204" pitchFamily="34" charset="0"/>
              </a:rPr>
              <a:t>have occupied Michoacán </a:t>
            </a:r>
            <a:r>
              <a:rPr lang="en-US" altLang="en-US" sz="2000" dirty="0">
                <a:cs typeface="Calibri" panose="020F0502020204030204" pitchFamily="34" charset="0"/>
              </a:rPr>
              <a:t>and </a:t>
            </a:r>
            <a:r>
              <a:rPr lang="en-US" altLang="en-US" sz="2000" dirty="0" smtClean="0">
                <a:cs typeface="Calibri" panose="020F0502020204030204" pitchFamily="34" charset="0"/>
              </a:rPr>
              <a:t>portions of present-day Guanajuato and Jalisco. The name Michoacán derives from the Náhuatl terms, michin (fish) and hua (those who have) and can (place) which roughly translates into </a:t>
            </a:r>
            <a:r>
              <a:rPr lang="en-US" altLang="en-US" sz="2000" b="1" dirty="0" smtClean="0">
                <a:cs typeface="Calibri" panose="020F0502020204030204" pitchFamily="34" charset="0"/>
              </a:rPr>
              <a:t>“Place of the Fisherman.”</a:t>
            </a:r>
            <a:endParaRPr lang="en-US" altLang="en-US" sz="2000" dirty="0" smtClean="0">
              <a:cs typeface="Calibri" panose="020F0502020204030204" pitchFamily="34" charset="0"/>
            </a:endParaRPr>
          </a:p>
          <a:p>
            <a:pPr marL="0" indent="0">
              <a:lnSpc>
                <a:spcPct val="100000"/>
              </a:lnSpc>
              <a:spcBef>
                <a:spcPts val="0"/>
              </a:spcBef>
              <a:buNone/>
            </a:pPr>
            <a:endParaRPr lang="en-US" altLang="en-US" sz="2000" dirty="0" smtClean="0">
              <a:cs typeface="Calibri" panose="020F0502020204030204" pitchFamily="34" charset="0"/>
            </a:endParaRPr>
          </a:p>
          <a:p>
            <a:pPr marL="0" indent="0">
              <a:lnSpc>
                <a:spcPct val="100000"/>
              </a:lnSpc>
              <a:spcBef>
                <a:spcPts val="0"/>
              </a:spcBef>
              <a:buNone/>
            </a:pPr>
            <a:r>
              <a:rPr lang="en-US" altLang="en-US" sz="2000" dirty="0" smtClean="0">
                <a:cs typeface="Calibri" panose="020F0502020204030204" pitchFamily="34" charset="0"/>
              </a:rPr>
              <a:t>In the 13</a:t>
            </a:r>
            <a:r>
              <a:rPr lang="en-US" altLang="en-US" sz="2000" baseline="30000" dirty="0" smtClean="0">
                <a:cs typeface="Calibri" panose="020F0502020204030204" pitchFamily="34" charset="0"/>
              </a:rPr>
              <a:t>th</a:t>
            </a:r>
            <a:r>
              <a:rPr lang="en-US" altLang="en-US" sz="2000" dirty="0" smtClean="0">
                <a:cs typeface="Calibri" panose="020F0502020204030204" pitchFamily="34" charset="0"/>
              </a:rPr>
              <a:t> and 14</a:t>
            </a:r>
            <a:r>
              <a:rPr lang="en-US" altLang="en-US" sz="2000" baseline="30000" dirty="0" smtClean="0">
                <a:cs typeface="Calibri" panose="020F0502020204030204" pitchFamily="34" charset="0"/>
              </a:rPr>
              <a:t>th</a:t>
            </a:r>
            <a:r>
              <a:rPr lang="en-US" altLang="en-US" sz="2000" dirty="0" smtClean="0">
                <a:cs typeface="Calibri" panose="020F0502020204030204" pitchFamily="34" charset="0"/>
              </a:rPr>
              <a:t> centuries, </a:t>
            </a:r>
            <a:r>
              <a:rPr lang="en-US" altLang="en-US" sz="2000" dirty="0">
                <a:cs typeface="Calibri" panose="020F0502020204030204" pitchFamily="34" charset="0"/>
              </a:rPr>
              <a:t>the </a:t>
            </a:r>
            <a:r>
              <a:rPr lang="en-US" altLang="en-US" sz="2000" dirty="0" smtClean="0">
                <a:cs typeface="Calibri" panose="020F0502020204030204" pitchFamily="34" charset="0"/>
              </a:rPr>
              <a:t>Purépecha people c</a:t>
            </a:r>
            <a:r>
              <a:rPr lang="en-US" altLang="en-US" sz="2000" dirty="0" smtClean="0">
                <a:cs typeface="Times New Roman" panose="02020603050405020304" pitchFamily="18" charset="0"/>
              </a:rPr>
              <a:t>onsisted of several small city-states that competed with each other in the military and economic realms. These city-states were </a:t>
            </a:r>
            <a:r>
              <a:rPr lang="en-US" altLang="en-US" sz="2000" dirty="0" smtClean="0">
                <a:cs typeface="Calibri" panose="020F0502020204030204" pitchFamily="34" charset="0"/>
              </a:rPr>
              <a:t>internally </a:t>
            </a:r>
            <a:r>
              <a:rPr lang="en-US" altLang="en-US" sz="2000" dirty="0">
                <a:cs typeface="Calibri" panose="020F0502020204030204" pitchFamily="34" charset="0"/>
              </a:rPr>
              <a:t>stratified, </a:t>
            </a:r>
            <a:r>
              <a:rPr lang="en-US" altLang="en-US" sz="2000" dirty="0" smtClean="0">
                <a:cs typeface="Calibri" panose="020F0502020204030204" pitchFamily="34" charset="0"/>
              </a:rPr>
              <a:t>with </a:t>
            </a:r>
            <a:r>
              <a:rPr lang="en-US" altLang="en-US" sz="2000" dirty="0">
                <a:cs typeface="Calibri" panose="020F0502020204030204" pitchFamily="34" charset="0"/>
              </a:rPr>
              <a:t>elaborate civic and </a:t>
            </a:r>
            <a:r>
              <a:rPr lang="en-US" altLang="en-US" sz="2000" dirty="0" smtClean="0">
                <a:cs typeface="Calibri" panose="020F0502020204030204" pitchFamily="34" charset="0"/>
              </a:rPr>
              <a:t>religious architecture.</a:t>
            </a:r>
          </a:p>
          <a:p>
            <a:pPr marL="0" indent="0">
              <a:lnSpc>
                <a:spcPct val="100000"/>
              </a:lnSpc>
              <a:spcBef>
                <a:spcPts val="0"/>
              </a:spcBef>
              <a:buNone/>
            </a:pPr>
            <a:endParaRPr lang="en-US" altLang="en-US" sz="2000" dirty="0">
              <a:cs typeface="Calibri" panose="020F0502020204030204" pitchFamily="34" charset="0"/>
            </a:endParaRPr>
          </a:p>
          <a:p>
            <a:pPr marL="0" indent="0">
              <a:lnSpc>
                <a:spcPct val="100000"/>
              </a:lnSpc>
              <a:spcBef>
                <a:spcPts val="0"/>
              </a:spcBef>
              <a:buNone/>
            </a:pPr>
            <a:r>
              <a:rPr lang="en-US" altLang="en-US" sz="2000" dirty="0" smtClean="0">
                <a:cs typeface="Calibri" panose="020F0502020204030204" pitchFamily="34" charset="0"/>
              </a:rPr>
              <a:t>Eventually, a leader named Tariacuri (who reigned circa about 1350-1408) consolidated power in the city </a:t>
            </a:r>
            <a:r>
              <a:rPr lang="en-US" altLang="en-US" sz="2000" dirty="0">
                <a:cs typeface="Calibri" panose="020F0502020204030204" pitchFamily="34" charset="0"/>
              </a:rPr>
              <a:t>of </a:t>
            </a:r>
            <a:r>
              <a:rPr lang="en-US" altLang="en-US" sz="2000" dirty="0" smtClean="0">
                <a:cs typeface="Calibri" panose="020F0502020204030204" pitchFamily="34" charset="0"/>
              </a:rPr>
              <a:t>Pátzcuaro, conquering the </a:t>
            </a:r>
            <a:r>
              <a:rPr lang="en-US" altLang="en-US" sz="2000" dirty="0">
                <a:cs typeface="Calibri" panose="020F0502020204030204" pitchFamily="34" charset="0"/>
              </a:rPr>
              <a:t>other </a:t>
            </a:r>
            <a:r>
              <a:rPr lang="en-US" altLang="en-US" sz="2000" dirty="0" smtClean="0">
                <a:cs typeface="Calibri" panose="020F0502020204030204" pitchFamily="34" charset="0"/>
              </a:rPr>
              <a:t>city-states </a:t>
            </a:r>
            <a:r>
              <a:rPr lang="en-US" altLang="en-US" sz="2000" dirty="0">
                <a:cs typeface="Calibri" panose="020F0502020204030204" pitchFamily="34" charset="0"/>
              </a:rPr>
              <a:t>in the Lake Pátzcuaro Basin and </a:t>
            </a:r>
            <a:r>
              <a:rPr lang="en-US" altLang="en-US" sz="2000" dirty="0" smtClean="0">
                <a:cs typeface="Calibri" panose="020F0502020204030204" pitchFamily="34" charset="0"/>
              </a:rPr>
              <a:t>establishing the Triple Alliance. During the 15</a:t>
            </a:r>
            <a:r>
              <a:rPr lang="en-US" altLang="en-US" sz="2000" baseline="30000" dirty="0" smtClean="0">
                <a:cs typeface="Calibri" panose="020F0502020204030204" pitchFamily="34" charset="0"/>
              </a:rPr>
              <a:t>th</a:t>
            </a:r>
            <a:r>
              <a:rPr lang="en-US" altLang="en-US" sz="2000" dirty="0" smtClean="0">
                <a:cs typeface="Calibri" panose="020F0502020204030204" pitchFamily="34" charset="0"/>
              </a:rPr>
              <a:t> Century, a rapid process of cultural assimilation </a:t>
            </a:r>
            <a:r>
              <a:rPr lang="en-US" altLang="en-US" sz="2000" dirty="0">
                <a:cs typeface="Calibri" panose="020F0502020204030204" pitchFamily="34" charset="0"/>
              </a:rPr>
              <a:t>and political unification </a:t>
            </a:r>
            <a:r>
              <a:rPr lang="en-US" altLang="en-US" sz="2000" dirty="0" smtClean="0">
                <a:cs typeface="Calibri" panose="020F0502020204030204" pitchFamily="34" charset="0"/>
              </a:rPr>
              <a:t>brought the </a:t>
            </a:r>
            <a:r>
              <a:rPr lang="en-US" altLang="en-US" sz="2000" dirty="0">
                <a:cs typeface="Calibri" panose="020F0502020204030204" pitchFamily="34" charset="0"/>
              </a:rPr>
              <a:t>different groups </a:t>
            </a:r>
            <a:r>
              <a:rPr lang="en-US" altLang="en-US" sz="2000" dirty="0" smtClean="0">
                <a:cs typeface="Calibri" panose="020F0502020204030204" pitchFamily="34" charset="0"/>
              </a:rPr>
              <a:t>of </a:t>
            </a:r>
            <a:r>
              <a:rPr lang="en-US" altLang="en-US" sz="2000" dirty="0">
                <a:cs typeface="Calibri" panose="020F0502020204030204" pitchFamily="34" charset="0"/>
              </a:rPr>
              <a:t>the region </a:t>
            </a:r>
            <a:r>
              <a:rPr lang="en-US" altLang="en-US" sz="2000" dirty="0" smtClean="0">
                <a:cs typeface="Calibri" panose="020F0502020204030204" pitchFamily="34" charset="0"/>
              </a:rPr>
              <a:t>into a United Tarascan </a:t>
            </a:r>
            <a:r>
              <a:rPr lang="en-US" altLang="en-US" sz="2000" dirty="0">
                <a:cs typeface="Calibri" panose="020F0502020204030204" pitchFamily="34" charset="0"/>
              </a:rPr>
              <a:t>ethnicity and socio-political </a:t>
            </a:r>
            <a:r>
              <a:rPr lang="en-US" altLang="en-US" sz="2000" dirty="0" smtClean="0">
                <a:cs typeface="Calibri" panose="020F0502020204030204" pitchFamily="34" charset="0"/>
              </a:rPr>
              <a:t>system.</a:t>
            </a:r>
          </a:p>
          <a:p>
            <a:pPr marL="0" indent="0">
              <a:lnSpc>
                <a:spcPct val="100000"/>
              </a:lnSpc>
              <a:spcBef>
                <a:spcPts val="0"/>
              </a:spcBef>
              <a:buNone/>
            </a:pPr>
            <a:endParaRPr lang="en-US" altLang="en-US" sz="2000" dirty="0" smtClean="0">
              <a:cs typeface="Calibri" panose="020F0502020204030204" pitchFamily="34" charset="0"/>
            </a:endParaRPr>
          </a:p>
        </p:txBody>
      </p:sp>
      <p:sp>
        <p:nvSpPr>
          <p:cNvPr id="8" name="Slide Number Placeholder 3"/>
          <p:cNvSpPr>
            <a:spLocks noGrp="1"/>
          </p:cNvSpPr>
          <p:nvPr>
            <p:ph type="sldNum" sz="quarter" idx="12"/>
          </p:nvPr>
        </p:nvSpPr>
        <p:spPr>
          <a:xfrm>
            <a:off x="8235950" y="6466920"/>
            <a:ext cx="609600" cy="365125"/>
          </a:xfrm>
        </p:spPr>
        <p:txBody>
          <a:bodyPr/>
          <a:lstStyle/>
          <a:p>
            <a:pPr>
              <a:defRPr/>
            </a:pPr>
            <a:fld id="{1C48F6FA-E7F7-41A6-93D9-DCD277B05283}" type="slidenum">
              <a:rPr lang="en-US" altLang="en-US" sz="1200" b="0" smtClean="0">
                <a:solidFill>
                  <a:schemeClr val="tx1"/>
                </a:solidFill>
                <a:latin typeface="Calibri" panose="020F0502020204030204" pitchFamily="34" charset="0"/>
                <a:cs typeface="Calibri" panose="020F0502020204030204" pitchFamily="34" charset="0"/>
              </a:rPr>
              <a:t>5</a:t>
            </a:fld>
            <a:endParaRPr lang="en-US" altLang="en-US" sz="1200" b="0" dirty="0">
              <a:solidFill>
                <a:schemeClr val="tx1"/>
              </a:solidFill>
              <a:latin typeface="Calibri" panose="020F0502020204030204" pitchFamily="34" charset="0"/>
              <a:cs typeface="Calibri" panose="020F0502020204030204" pitchFamily="34" charset="0"/>
            </a:endParaRPr>
          </a:p>
        </p:txBody>
      </p:sp>
      <p:sp>
        <p:nvSpPr>
          <p:cNvPr id="6" name="Text Box 11"/>
          <p:cNvSpPr txBox="1">
            <a:spLocks noChangeArrowheads="1"/>
          </p:cNvSpPr>
          <p:nvPr/>
        </p:nvSpPr>
        <p:spPr bwMode="auto">
          <a:xfrm>
            <a:off x="349250" y="120572"/>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s-MX" altLang="en-US" sz="2400" b="1" dirty="0" smtClean="0">
                <a:cs typeface="Calibri" panose="020F0502020204030204" pitchFamily="34" charset="0"/>
              </a:rPr>
              <a:t>The Purépecha People</a:t>
            </a:r>
            <a:endParaRPr lang="es-MX" altLang="en-US" sz="2400" b="1" dirty="0">
              <a:cs typeface="Calibri" panose="020F0502020204030204" pitchFamily="34" charset="0"/>
            </a:endParaRPr>
          </a:p>
        </p:txBody>
      </p:sp>
      <p:sp>
        <p:nvSpPr>
          <p:cNvPr id="9" name="Rectangle 8"/>
          <p:cNvSpPr>
            <a:spLocks noChangeArrowheads="1"/>
          </p:cNvSpPr>
          <p:nvPr/>
        </p:nvSpPr>
        <p:spPr bwMode="auto">
          <a:xfrm>
            <a:off x="304549" y="5312885"/>
            <a:ext cx="8458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1200" dirty="0" smtClean="0">
                <a:latin typeface="Calibri" panose="020F0502020204030204" pitchFamily="34" charset="0"/>
                <a:cs typeface="Calibri" panose="020F0502020204030204" pitchFamily="34" charset="0"/>
              </a:rPr>
              <a:t>Sources: </a:t>
            </a:r>
            <a:r>
              <a:rPr lang="en-US" sz="1200" dirty="0">
                <a:latin typeface="Calibri" panose="020F0502020204030204" pitchFamily="34" charset="0"/>
                <a:cs typeface="Calibri" panose="020F0502020204030204" pitchFamily="34" charset="0"/>
              </a:rPr>
              <a:t>Tumblr. </a:t>
            </a:r>
            <a:r>
              <a:rPr lang="en-US" sz="1200" dirty="0" smtClean="0">
                <a:latin typeface="Calibri" panose="020F0502020204030204" pitchFamily="34" charset="0"/>
                <a:cs typeface="Calibri" panose="020F0502020204030204" pitchFamily="34" charset="0"/>
              </a:rPr>
              <a:t>Tlatollotl</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What Was the Tarascan Government Like”; </a:t>
            </a:r>
            <a:r>
              <a:rPr lang="es-ES" sz="1200" dirty="0">
                <a:latin typeface="Calibri" panose="020F0502020204030204" pitchFamily="34" charset="0"/>
                <a:cs typeface="Calibri" panose="020F0502020204030204" pitchFamily="34" charset="0"/>
              </a:rPr>
              <a:t>Gerónimo de </a:t>
            </a:r>
            <a:r>
              <a:rPr lang="es-ES" sz="1200" dirty="0" smtClean="0">
                <a:latin typeface="Calibri" panose="020F0502020204030204" pitchFamily="34" charset="0"/>
                <a:cs typeface="Calibri" panose="020F0502020204030204" pitchFamily="34" charset="0"/>
              </a:rPr>
              <a:t>Acalá, </a:t>
            </a:r>
            <a:r>
              <a:rPr lang="es-ES" sz="1200" dirty="0">
                <a:latin typeface="Calibri" panose="020F0502020204030204" pitchFamily="34" charset="0"/>
                <a:cs typeface="Calibri" panose="020F0502020204030204" pitchFamily="34" charset="0"/>
              </a:rPr>
              <a:t>Relación de las </a:t>
            </a:r>
            <a:r>
              <a:rPr lang="es-ES" sz="1200" dirty="0" smtClean="0">
                <a:latin typeface="Calibri" panose="020F0502020204030204" pitchFamily="34" charset="0"/>
                <a:cs typeface="Calibri" panose="020F0502020204030204" pitchFamily="34" charset="0"/>
              </a:rPr>
              <a:t>Ceremonias </a:t>
            </a:r>
            <a:r>
              <a:rPr lang="es-ES" sz="1200" dirty="0">
                <a:latin typeface="Calibri" panose="020F0502020204030204" pitchFamily="34" charset="0"/>
                <a:cs typeface="Calibri" panose="020F0502020204030204" pitchFamily="34" charset="0"/>
              </a:rPr>
              <a:t>y </a:t>
            </a:r>
            <a:r>
              <a:rPr lang="es-ES" sz="1200" dirty="0" smtClean="0">
                <a:latin typeface="Calibri" panose="020F0502020204030204" pitchFamily="34" charset="0"/>
                <a:cs typeface="Calibri" panose="020F0502020204030204" pitchFamily="34" charset="0"/>
              </a:rPr>
              <a:t>Ritos </a:t>
            </a:r>
            <a:r>
              <a:rPr lang="es-ES" sz="1200" dirty="0">
                <a:latin typeface="Calibri" panose="020F0502020204030204" pitchFamily="34" charset="0"/>
                <a:cs typeface="Calibri" panose="020F0502020204030204" pitchFamily="34" charset="0"/>
              </a:rPr>
              <a:t>y </a:t>
            </a:r>
            <a:r>
              <a:rPr lang="es-ES" sz="1200" dirty="0" smtClean="0">
                <a:latin typeface="Calibri" panose="020F0502020204030204" pitchFamily="34" charset="0"/>
                <a:cs typeface="Calibri" panose="020F0502020204030204" pitchFamily="34" charset="0"/>
              </a:rPr>
              <a:t>Poblacion </a:t>
            </a:r>
            <a:r>
              <a:rPr lang="es-ES" sz="1200" dirty="0">
                <a:latin typeface="Calibri" panose="020F0502020204030204" pitchFamily="34" charset="0"/>
                <a:cs typeface="Calibri" panose="020F0502020204030204" pitchFamily="34" charset="0"/>
              </a:rPr>
              <a:t>y </a:t>
            </a:r>
            <a:r>
              <a:rPr lang="es-ES" sz="1200" dirty="0" smtClean="0">
                <a:latin typeface="Calibri" panose="020F0502020204030204" pitchFamily="34" charset="0"/>
                <a:cs typeface="Calibri" panose="020F0502020204030204" pitchFamily="34" charset="0"/>
              </a:rPr>
              <a:t>Gobierno </a:t>
            </a:r>
            <a:r>
              <a:rPr lang="es-ES" sz="1200" dirty="0">
                <a:latin typeface="Calibri" panose="020F0502020204030204" pitchFamily="34" charset="0"/>
                <a:cs typeface="Calibri" panose="020F0502020204030204" pitchFamily="34" charset="0"/>
              </a:rPr>
              <a:t>de los </a:t>
            </a:r>
            <a:r>
              <a:rPr lang="es-ES" sz="1200" dirty="0" smtClean="0">
                <a:latin typeface="Calibri" panose="020F0502020204030204" pitchFamily="34" charset="0"/>
                <a:cs typeface="Calibri" panose="020F0502020204030204" pitchFamily="34" charset="0"/>
              </a:rPr>
              <a:t>Indios </a:t>
            </a:r>
            <a:r>
              <a:rPr lang="es-ES" sz="1200" dirty="0">
                <a:latin typeface="Calibri" panose="020F0502020204030204" pitchFamily="34" charset="0"/>
                <a:cs typeface="Calibri" panose="020F0502020204030204" pitchFamily="34" charset="0"/>
              </a:rPr>
              <a:t>de la </a:t>
            </a:r>
            <a:r>
              <a:rPr lang="es-ES" sz="1200" dirty="0" smtClean="0">
                <a:latin typeface="Calibri" panose="020F0502020204030204" pitchFamily="34" charset="0"/>
                <a:cs typeface="Calibri" panose="020F0502020204030204" pitchFamily="34" charset="0"/>
              </a:rPr>
              <a:t>Provincia </a:t>
            </a:r>
            <a:r>
              <a:rPr lang="es-ES" sz="1200" dirty="0">
                <a:latin typeface="Calibri" panose="020F0502020204030204" pitchFamily="34" charset="0"/>
                <a:cs typeface="Calibri" panose="020F0502020204030204" pitchFamily="34" charset="0"/>
              </a:rPr>
              <a:t>de </a:t>
            </a:r>
            <a:r>
              <a:rPr lang="es-ES" sz="1200" dirty="0" smtClean="0">
                <a:latin typeface="Calibri" panose="020F0502020204030204" pitchFamily="34" charset="0"/>
                <a:cs typeface="Calibri" panose="020F0502020204030204" pitchFamily="34" charset="0"/>
              </a:rPr>
              <a:t>Michoacán (2013); J. Benedict </a:t>
            </a:r>
            <a:r>
              <a:rPr lang="en-US" sz="1200" dirty="0" smtClean="0">
                <a:latin typeface="Calibri" panose="020F0502020204030204" pitchFamily="34" charset="0"/>
                <a:cs typeface="Calibri" panose="020F0502020204030204" pitchFamily="34" charset="0"/>
              </a:rPr>
              <a:t>Warren</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The </a:t>
            </a:r>
            <a:r>
              <a:rPr lang="en-US" sz="1200" dirty="0">
                <a:latin typeface="Calibri" panose="020F0502020204030204" pitchFamily="34" charset="0"/>
                <a:cs typeface="Calibri" panose="020F0502020204030204" pitchFamily="34" charset="0"/>
              </a:rPr>
              <a:t>Conquest of </a:t>
            </a:r>
            <a:r>
              <a:rPr lang="en-US" sz="1200" dirty="0" smtClean="0">
                <a:latin typeface="Calibri" panose="020F0502020204030204" pitchFamily="34" charset="0"/>
                <a:cs typeface="Calibri" panose="020F0502020204030204" pitchFamily="34" charset="0"/>
              </a:rPr>
              <a:t>Michoacán: </a:t>
            </a:r>
            <a:r>
              <a:rPr lang="en-US" sz="1200" dirty="0">
                <a:latin typeface="Calibri" panose="020F0502020204030204" pitchFamily="34" charset="0"/>
                <a:cs typeface="Calibri" panose="020F0502020204030204" pitchFamily="34" charset="0"/>
              </a:rPr>
              <a:t>Spanish Domination of the Tarascan Kingdom </a:t>
            </a:r>
            <a:r>
              <a:rPr lang="en-US" sz="1200" dirty="0" smtClean="0">
                <a:latin typeface="Calibri" panose="020F0502020204030204" pitchFamily="34" charset="0"/>
                <a:cs typeface="Calibri" panose="020F0502020204030204" pitchFamily="34" charset="0"/>
              </a:rPr>
              <a:t>1521-1530</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(1985</a:t>
            </a:r>
            <a:r>
              <a:rPr lang="en-US" sz="1200" dirty="0">
                <a:latin typeface="Calibri" panose="020F0502020204030204" pitchFamily="34" charset="0"/>
                <a:cs typeface="Calibri" panose="020F0502020204030204" pitchFamily="34" charset="0"/>
              </a:rPr>
              <a:t>); Mike Cartwright, "Tarascan Civilization." Ancient History Encyclopedia (Last modified December 11, 2013). </a:t>
            </a:r>
            <a:endParaRPr lang="es-ES" sz="1200" dirty="0">
              <a:latin typeface="Calibri" panose="020F0502020204030204" pitchFamily="34" charset="0"/>
              <a:cs typeface="Calibri" panose="020F0502020204030204" pitchFamily="34" charset="0"/>
            </a:endParaRPr>
          </a:p>
        </p:txBody>
      </p:sp>
      <p:sp>
        <p:nvSpPr>
          <p:cNvPr id="7" name="TextBox 6"/>
          <p:cNvSpPr txBox="1"/>
          <p:nvPr/>
        </p:nvSpPr>
        <p:spPr>
          <a:xfrm>
            <a:off x="5653511" y="6466920"/>
            <a:ext cx="2300630"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339251"/>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1062356"/>
            <a:ext cx="6048807" cy="4235291"/>
          </a:xfrm>
          <a:ln w="38100">
            <a:solidFill>
              <a:schemeClr val="tx1"/>
            </a:solidFill>
          </a:ln>
        </p:spPr>
      </p:pic>
      <p:sp>
        <p:nvSpPr>
          <p:cNvPr id="4" name="Slide Number Placeholder 3"/>
          <p:cNvSpPr>
            <a:spLocks noGrp="1"/>
          </p:cNvSpPr>
          <p:nvPr>
            <p:ph type="sldNum" sz="quarter" idx="12"/>
          </p:nvPr>
        </p:nvSpPr>
        <p:spPr>
          <a:xfrm>
            <a:off x="8501691" y="6390275"/>
            <a:ext cx="455002" cy="365125"/>
          </a:xfrm>
        </p:spPr>
        <p:txBody>
          <a:bodyPr/>
          <a:lstStyle/>
          <a:p>
            <a:pPr>
              <a:defRPr/>
            </a:pPr>
            <a:fld id="{9435B0FA-0C87-4789-A2E8-79EFB0014887}" type="slidenum">
              <a:rPr lang="en-US" altLang="en-US" sz="1200" b="0" smtClean="0">
                <a:solidFill>
                  <a:schemeClr val="tx1"/>
                </a:solidFill>
                <a:latin typeface="+mn-lt"/>
              </a:rPr>
              <a:pPr>
                <a:defRPr/>
              </a:pPr>
              <a:t>6</a:t>
            </a:fld>
            <a:endParaRPr lang="en-US" altLang="en-US" sz="1200" b="0" dirty="0">
              <a:solidFill>
                <a:schemeClr val="tx1"/>
              </a:solidFill>
              <a:latin typeface="+mn-lt"/>
            </a:endParaRPr>
          </a:p>
        </p:txBody>
      </p:sp>
      <p:sp>
        <p:nvSpPr>
          <p:cNvPr id="7" name="Text Box 11"/>
          <p:cNvSpPr txBox="1">
            <a:spLocks noChangeArrowheads="1"/>
          </p:cNvSpPr>
          <p:nvPr/>
        </p:nvSpPr>
        <p:spPr bwMode="auto">
          <a:xfrm>
            <a:off x="91440" y="-34274"/>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s-MX" altLang="en-US" sz="2400" b="1" dirty="0" smtClean="0">
                <a:cs typeface="Calibri" panose="020F0502020204030204" pitchFamily="34" charset="0"/>
              </a:rPr>
              <a:t>The Purepécha of Michoacán</a:t>
            </a:r>
            <a:endParaRPr lang="es-MX" altLang="en-US" sz="2400" b="1" dirty="0">
              <a:cs typeface="Calibri" panose="020F0502020204030204" pitchFamily="34" charset="0"/>
            </a:endParaRPr>
          </a:p>
        </p:txBody>
      </p:sp>
      <p:sp>
        <p:nvSpPr>
          <p:cNvPr id="8" name="Rectangle 3"/>
          <p:cNvSpPr txBox="1">
            <a:spLocks noChangeArrowheads="1"/>
          </p:cNvSpPr>
          <p:nvPr/>
        </p:nvSpPr>
        <p:spPr>
          <a:xfrm>
            <a:off x="91440" y="664094"/>
            <a:ext cx="2737338" cy="4781772"/>
          </a:xfrm>
          <a:prstGeom prst="rect">
            <a:avLst/>
          </a:prstGeom>
          <a:ln w="38100">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altLang="en-US" sz="2000" b="0" dirty="0" smtClean="0">
                <a:latin typeface="Calibri" panose="020F0502020204030204" pitchFamily="34" charset="0"/>
                <a:cs typeface="Calibri" panose="020F0502020204030204" pitchFamily="34" charset="0"/>
              </a:rPr>
              <a:t>Eventually</a:t>
            </a:r>
            <a:r>
              <a:rPr lang="en-US" altLang="en-US" sz="2000" b="0" dirty="0">
                <a:latin typeface="Calibri" panose="020F0502020204030204" pitchFamily="34" charset="0"/>
                <a:cs typeface="Calibri" panose="020F0502020204030204" pitchFamily="34" charset="0"/>
              </a:rPr>
              <a:t>, the Purépecha Kingdom would control an area of at least 45,000 square miles (72,500 square kilometers), including parts of the present-day states of Guanajuato, Guerrero, </a:t>
            </a:r>
            <a:r>
              <a:rPr lang="en-US" altLang="en-US" sz="2000" b="0" dirty="0" smtClean="0">
                <a:latin typeface="Calibri" panose="020F0502020204030204" pitchFamily="34" charset="0"/>
                <a:cs typeface="Calibri" panose="020F0502020204030204" pitchFamily="34" charset="0"/>
              </a:rPr>
              <a:t>Colima</a:t>
            </a:r>
            <a:r>
              <a:rPr lang="en-US" altLang="en-US" sz="2000" b="0" dirty="0">
                <a:latin typeface="Calibri" panose="020F0502020204030204" pitchFamily="34" charset="0"/>
                <a:cs typeface="Calibri" panose="020F0502020204030204" pitchFamily="34" charset="0"/>
              </a:rPr>
              <a:t>, and Jalisco. </a:t>
            </a:r>
            <a:r>
              <a:rPr lang="en-US" altLang="en-US" sz="2000" b="0" dirty="0" smtClean="0">
                <a:latin typeface="Calibri" panose="020F0502020204030204" pitchFamily="34" charset="0"/>
                <a:cs typeface="Calibri" panose="020F0502020204030204" pitchFamily="34" charset="0"/>
              </a:rPr>
              <a:t>However, 240 miles to the east, the Aztec Empire, centered in Tenochtitlán, had begun its ascendancy in the Valley of Mexico. </a:t>
            </a:r>
          </a:p>
        </p:txBody>
      </p:sp>
      <p:sp>
        <p:nvSpPr>
          <p:cNvPr id="9" name="TextBox 8"/>
          <p:cNvSpPr txBox="1"/>
          <p:nvPr/>
        </p:nvSpPr>
        <p:spPr>
          <a:xfrm>
            <a:off x="0" y="5682569"/>
            <a:ext cx="3514261" cy="830997"/>
          </a:xfrm>
          <a:prstGeom prst="rect">
            <a:avLst/>
          </a:prstGeom>
          <a:noFill/>
        </p:spPr>
        <p:txBody>
          <a:bodyPr wrap="square" rtlCol="0">
            <a:spAutoFit/>
          </a:bodyPr>
          <a:lstStyle/>
          <a:p>
            <a:r>
              <a:rPr lang="en-US" sz="1200" b="0" dirty="0">
                <a:solidFill>
                  <a:schemeClr val="tx1"/>
                </a:solidFill>
                <a:latin typeface="Calibri" panose="020F0502020204030204" pitchFamily="34" charset="0"/>
                <a:cs typeface="Calibri" panose="020F0502020204030204" pitchFamily="34" charset="0"/>
              </a:rPr>
              <a:t>Source: </a:t>
            </a:r>
            <a:r>
              <a:rPr lang="en-US" sz="1200" b="0" dirty="0" smtClean="0">
                <a:solidFill>
                  <a:schemeClr val="tx1"/>
                </a:solidFill>
                <a:latin typeface="Calibri" panose="020F0502020204030204" pitchFamily="34" charset="0"/>
                <a:cs typeface="Calibri" panose="020F0502020204030204" pitchFamily="34" charset="0"/>
              </a:rPr>
              <a:t>Mike Cartwright, </a:t>
            </a:r>
            <a:r>
              <a:rPr lang="en-US" sz="1200" b="0" dirty="0">
                <a:solidFill>
                  <a:schemeClr val="tx1"/>
                </a:solidFill>
                <a:latin typeface="Calibri" panose="020F0502020204030204" pitchFamily="34" charset="0"/>
                <a:cs typeface="Calibri" panose="020F0502020204030204" pitchFamily="34" charset="0"/>
              </a:rPr>
              <a:t>"Tarascan Civilization." Ancient History </a:t>
            </a:r>
            <a:r>
              <a:rPr lang="en-US" sz="1200" b="0" dirty="0" smtClean="0">
                <a:solidFill>
                  <a:schemeClr val="tx1"/>
                </a:solidFill>
                <a:latin typeface="Calibri" panose="020F0502020204030204" pitchFamily="34" charset="0"/>
                <a:cs typeface="Calibri" panose="020F0502020204030204" pitchFamily="34" charset="0"/>
              </a:rPr>
              <a:t>Encyclopedia (Last </a:t>
            </a:r>
            <a:r>
              <a:rPr lang="en-US" sz="1200" b="0" dirty="0">
                <a:solidFill>
                  <a:schemeClr val="tx1"/>
                </a:solidFill>
                <a:latin typeface="Calibri" panose="020F0502020204030204" pitchFamily="34" charset="0"/>
                <a:cs typeface="Calibri" panose="020F0502020204030204" pitchFamily="34" charset="0"/>
              </a:rPr>
              <a:t>modified December 11, </a:t>
            </a:r>
            <a:r>
              <a:rPr lang="en-US" sz="1200" b="0" dirty="0" smtClean="0">
                <a:solidFill>
                  <a:schemeClr val="tx1"/>
                </a:solidFill>
                <a:latin typeface="Calibri" panose="020F0502020204030204" pitchFamily="34" charset="0"/>
                <a:cs typeface="Calibri" panose="020F0502020204030204" pitchFamily="34" charset="0"/>
              </a:rPr>
              <a:t>2013). Online: </a:t>
            </a:r>
            <a:r>
              <a:rPr lang="en-US" sz="1200" b="0" dirty="0" smtClean="0">
                <a:solidFill>
                  <a:schemeClr val="tx1"/>
                </a:solidFill>
                <a:latin typeface="Calibri" panose="020F0502020204030204" pitchFamily="34" charset="0"/>
                <a:cs typeface="Calibri" panose="020F0502020204030204" pitchFamily="34" charset="0"/>
                <a:hlinkClick r:id="rId4"/>
              </a:rPr>
              <a:t>https</a:t>
            </a:r>
            <a:r>
              <a:rPr lang="en-US" sz="1200" b="0" dirty="0">
                <a:solidFill>
                  <a:schemeClr val="tx1"/>
                </a:solidFill>
                <a:latin typeface="Calibri" panose="020F0502020204030204" pitchFamily="34" charset="0"/>
                <a:cs typeface="Calibri" panose="020F0502020204030204" pitchFamily="34" charset="0"/>
                <a:hlinkClick r:id="rId4"/>
              </a:rPr>
              <a:t>://www.ancient.eu/Tarascan_Civilization</a:t>
            </a:r>
            <a:r>
              <a:rPr lang="en-US" sz="1200" b="0" dirty="0" smtClean="0">
                <a:solidFill>
                  <a:schemeClr val="tx1"/>
                </a:solidFill>
                <a:latin typeface="Calibri" panose="020F0502020204030204" pitchFamily="34" charset="0"/>
                <a:cs typeface="Calibri" panose="020F0502020204030204" pitchFamily="34" charset="0"/>
                <a:hlinkClick r:id="rId4"/>
              </a:rPr>
              <a:t>/</a:t>
            </a:r>
            <a:r>
              <a:rPr lang="en-US" sz="1200" b="0" dirty="0" smtClean="0">
                <a:solidFill>
                  <a:schemeClr val="tx1"/>
                </a:solidFill>
                <a:latin typeface="Calibri" panose="020F0502020204030204" pitchFamily="34" charset="0"/>
                <a:cs typeface="Calibri" panose="020F0502020204030204" pitchFamily="34" charset="0"/>
              </a:rPr>
              <a:t>.</a:t>
            </a:r>
            <a:endParaRPr lang="en-US" sz="1200" b="0" dirty="0">
              <a:solidFill>
                <a:schemeClr val="tx1"/>
              </a:solidFill>
              <a:latin typeface="Calibri" panose="020F0502020204030204" pitchFamily="34" charset="0"/>
              <a:cs typeface="Calibri" panose="020F0502020204030204" pitchFamily="34" charset="0"/>
            </a:endParaRPr>
          </a:p>
        </p:txBody>
      </p:sp>
      <p:sp>
        <p:nvSpPr>
          <p:cNvPr id="10" name="TextBox 9"/>
          <p:cNvSpPr txBox="1"/>
          <p:nvPr/>
        </p:nvSpPr>
        <p:spPr>
          <a:xfrm>
            <a:off x="5653511" y="6466920"/>
            <a:ext cx="2300630"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sp>
        <p:nvSpPr>
          <p:cNvPr id="11" name="Rectangle 10"/>
          <p:cNvSpPr>
            <a:spLocks noChangeArrowheads="1"/>
          </p:cNvSpPr>
          <p:nvPr/>
        </p:nvSpPr>
        <p:spPr bwMode="auto">
          <a:xfrm>
            <a:off x="3698893" y="5446244"/>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1200" dirty="0" smtClean="0">
                <a:latin typeface="Calibri" panose="020F0502020204030204" pitchFamily="34" charset="0"/>
                <a:cs typeface="Calibri" panose="020F0502020204030204" pitchFamily="34" charset="0"/>
              </a:rPr>
              <a:t>Map Source</a:t>
            </a:r>
            <a:r>
              <a:rPr lang="en-US" sz="1200" dirty="0">
                <a:latin typeface="Calibri" panose="020F0502020204030204" pitchFamily="34" charset="0"/>
                <a:cs typeface="Calibri" panose="020F0502020204030204" pitchFamily="34" charset="0"/>
              </a:rPr>
              <a:t>: Tumblr. </a:t>
            </a:r>
            <a:r>
              <a:rPr lang="en-US" sz="1200" dirty="0" smtClean="0">
                <a:latin typeface="Calibri" panose="020F0502020204030204" pitchFamily="34" charset="0"/>
                <a:cs typeface="Calibri" panose="020F0502020204030204" pitchFamily="34" charset="0"/>
              </a:rPr>
              <a:t>Tlatollotl</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What Was the Tarascan Government Like.” Online: </a:t>
            </a:r>
            <a:r>
              <a:rPr lang="en-US" sz="1200" dirty="0" smtClean="0">
                <a:latin typeface="Calibri" panose="020F0502020204030204" pitchFamily="34" charset="0"/>
                <a:cs typeface="Calibri" panose="020F0502020204030204" pitchFamily="34" charset="0"/>
                <a:hlinkClick r:id="rId5"/>
              </a:rPr>
              <a:t>https</a:t>
            </a:r>
            <a:r>
              <a:rPr lang="en-US" sz="1200" dirty="0">
                <a:latin typeface="Calibri" panose="020F0502020204030204" pitchFamily="34" charset="0"/>
                <a:cs typeface="Calibri" panose="020F0502020204030204" pitchFamily="34" charset="0"/>
                <a:hlinkClick r:id="rId5"/>
              </a:rPr>
              <a:t>://</a:t>
            </a:r>
            <a:r>
              <a:rPr lang="en-US" sz="1200" dirty="0" smtClean="0">
                <a:latin typeface="Calibri" panose="020F0502020204030204" pitchFamily="34" charset="0"/>
                <a:cs typeface="Calibri" panose="020F0502020204030204" pitchFamily="34" charset="0"/>
                <a:hlinkClick r:id="rId5"/>
              </a:rPr>
              <a:t>tlatollotl.tumblr.com/post/154284146371/what-was-the-tarascan-government-like</a:t>
            </a:r>
            <a:r>
              <a:rPr lang="en-US" sz="1200" dirty="0" smtClean="0">
                <a:latin typeface="Calibri" panose="020F0502020204030204" pitchFamily="34" charset="0"/>
                <a:cs typeface="Calibri" panose="020F0502020204030204" pitchFamily="34" charset="0"/>
              </a:rPr>
              <a:t>.</a:t>
            </a:r>
            <a:endParaRPr lang="es-ES" sz="1200" dirty="0">
              <a:latin typeface="Calibri" panose="020F0502020204030204" pitchFamily="34" charset="0"/>
              <a:cs typeface="Calibri" panose="020F0502020204030204" pitchFamily="34" charset="0"/>
            </a:endParaRPr>
          </a:p>
        </p:txBody>
      </p:sp>
      <p:sp>
        <p:nvSpPr>
          <p:cNvPr id="12" name="Text Box 11"/>
          <p:cNvSpPr txBox="1">
            <a:spLocks noChangeArrowheads="1"/>
          </p:cNvSpPr>
          <p:nvPr/>
        </p:nvSpPr>
        <p:spPr bwMode="auto">
          <a:xfrm>
            <a:off x="2929408" y="621290"/>
            <a:ext cx="6091200" cy="4001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MX" altLang="en-US" sz="2000" b="1" dirty="0" smtClean="0">
                <a:cs typeface="Calibri" panose="020F0502020204030204" pitchFamily="34" charset="0"/>
              </a:rPr>
              <a:t>The Purepécha Empire (Circa 1500)</a:t>
            </a:r>
            <a:endParaRPr lang="es-MX" altLang="en-US" sz="2000" b="1" dirty="0">
              <a:cs typeface="Calibri" panose="020F0502020204030204" pitchFamily="34" charset="0"/>
            </a:endParaRPr>
          </a:p>
        </p:txBody>
      </p:sp>
    </p:spTree>
    <p:extLst>
      <p:ext uri="{BB962C8B-B14F-4D97-AF65-F5344CB8AC3E}">
        <p14:creationId xmlns:p14="http://schemas.microsoft.com/office/powerpoint/2010/main" val="306557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128018" y="4137344"/>
            <a:ext cx="8710083" cy="1866596"/>
          </a:xfrm>
          <a:ln w="38100">
            <a:solidFill>
              <a:schemeClr val="tx1"/>
            </a:solidFill>
          </a:ln>
        </p:spPr>
        <p:txBody>
          <a:bodyPr>
            <a:noAutofit/>
          </a:bodyPr>
          <a:lstStyle/>
          <a:p>
            <a:pPr marL="0" indent="0" fontAlgn="auto">
              <a:lnSpc>
                <a:spcPct val="100000"/>
              </a:lnSpc>
              <a:spcBef>
                <a:spcPts val="0"/>
              </a:spcBef>
              <a:spcAft>
                <a:spcPts val="0"/>
              </a:spcAft>
              <a:buNone/>
            </a:pPr>
            <a:r>
              <a:rPr lang="en-US" altLang="en-US" sz="2000" dirty="0" smtClean="0">
                <a:latin typeface="Calibri" panose="020F0502020204030204" pitchFamily="34" charset="0"/>
                <a:cs typeface="Calibri" panose="020F0502020204030204" pitchFamily="34" charset="0"/>
              </a:rPr>
              <a:t>Finally, in 1478, a force of 32,000 Aztec warriors engaged an army of  50,000 Tarascans in the Battle of Taximaroa (today the city of Hidalgo). After a daylong battle, the Aztecs withdrew, with a loss of 20,000 warriors. The Purépecha continued to put off the Aztecs up to the arrival of the Spaniards. In the map at the upper right, the Tarascan Empire is green, while the Aztec Empire is light purple. </a:t>
            </a:r>
            <a:endParaRPr lang="en-US" altLang="en-US" sz="2000" dirty="0" smtClean="0"/>
          </a:p>
        </p:txBody>
      </p:sp>
      <p:sp>
        <p:nvSpPr>
          <p:cNvPr id="4" name="Slide Number Placeholder 3"/>
          <p:cNvSpPr>
            <a:spLocks noGrp="1"/>
          </p:cNvSpPr>
          <p:nvPr>
            <p:ph type="sldNum" sz="quarter" idx="12"/>
          </p:nvPr>
        </p:nvSpPr>
        <p:spPr>
          <a:xfrm>
            <a:off x="8610600" y="6388657"/>
            <a:ext cx="455002" cy="365125"/>
          </a:xfrm>
        </p:spPr>
        <p:txBody>
          <a:bodyPr/>
          <a:lstStyle/>
          <a:p>
            <a:pPr>
              <a:defRPr/>
            </a:pPr>
            <a:fld id="{9435B0FA-0C87-4789-A2E8-79EFB0014887}" type="slidenum">
              <a:rPr lang="en-US" altLang="en-US" sz="1200" b="0" smtClean="0">
                <a:solidFill>
                  <a:schemeClr val="tx1"/>
                </a:solidFill>
                <a:latin typeface="+mn-lt"/>
              </a:rPr>
              <a:pPr>
                <a:defRPr/>
              </a:pPr>
              <a:t>7</a:t>
            </a:fld>
            <a:endParaRPr lang="en-US" altLang="en-US" sz="1200" b="0" dirty="0">
              <a:solidFill>
                <a:schemeClr val="tx1"/>
              </a:solidFill>
              <a:latin typeface="+mn-lt"/>
            </a:endParaRPr>
          </a:p>
        </p:txBody>
      </p:sp>
      <p:sp>
        <p:nvSpPr>
          <p:cNvPr id="7" name="Text Box 11"/>
          <p:cNvSpPr txBox="1">
            <a:spLocks noChangeArrowheads="1"/>
          </p:cNvSpPr>
          <p:nvPr/>
        </p:nvSpPr>
        <p:spPr bwMode="auto">
          <a:xfrm>
            <a:off x="323850" y="-76200"/>
            <a:ext cx="849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s-MX" altLang="en-US" sz="2400" b="1" dirty="0" smtClean="0">
                <a:cs typeface="Calibri" panose="020F0502020204030204" pitchFamily="34" charset="0"/>
              </a:rPr>
              <a:t>The Purepécha Versus The Aztecs</a:t>
            </a:r>
            <a:endParaRPr lang="es-MX" altLang="en-US" sz="2400" b="1" dirty="0">
              <a:cs typeface="Calibri" panose="020F0502020204030204" pitchFamily="34" charset="0"/>
            </a:endParaRPr>
          </a:p>
        </p:txBody>
      </p:sp>
      <p:sp>
        <p:nvSpPr>
          <p:cNvPr id="8" name="Rectangle 3"/>
          <p:cNvSpPr txBox="1">
            <a:spLocks noChangeArrowheads="1"/>
          </p:cNvSpPr>
          <p:nvPr/>
        </p:nvSpPr>
        <p:spPr>
          <a:xfrm>
            <a:off x="5862" y="552228"/>
            <a:ext cx="4343400" cy="298198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0"/>
              </a:spcBef>
              <a:spcAft>
                <a:spcPts val="0"/>
              </a:spcAft>
              <a:buNone/>
            </a:pPr>
            <a:endParaRPr lang="en-US" altLang="en-US" sz="2000" b="0" dirty="0" smtClean="0">
              <a:latin typeface="Calibri" panose="020F0502020204030204" pitchFamily="34" charset="0"/>
              <a:cs typeface="Calibri" panose="020F0502020204030204" pitchFamily="34" charset="0"/>
            </a:endParaRPr>
          </a:p>
        </p:txBody>
      </p:sp>
      <p:sp>
        <p:nvSpPr>
          <p:cNvPr id="9" name="TextBox 8"/>
          <p:cNvSpPr txBox="1"/>
          <p:nvPr/>
        </p:nvSpPr>
        <p:spPr>
          <a:xfrm>
            <a:off x="217643" y="6034541"/>
            <a:ext cx="7736498" cy="461665"/>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Source: </a:t>
            </a:r>
            <a:r>
              <a:rPr lang="en-US" sz="1200" b="0" dirty="0" smtClean="0">
                <a:latin typeface="Calibri" panose="020F0502020204030204" pitchFamily="34" charset="0"/>
                <a:cs typeface="Calibri" panose="020F0502020204030204" pitchFamily="34" charset="0"/>
              </a:rPr>
              <a:t>Mike Cartwright, </a:t>
            </a:r>
            <a:r>
              <a:rPr lang="en-US" sz="1200" b="0" dirty="0">
                <a:latin typeface="Calibri" panose="020F0502020204030204" pitchFamily="34" charset="0"/>
                <a:cs typeface="Calibri" panose="020F0502020204030204" pitchFamily="34" charset="0"/>
              </a:rPr>
              <a:t>"Tarascan Civilization." Ancient History </a:t>
            </a:r>
            <a:r>
              <a:rPr lang="en-US" sz="1200" b="0" dirty="0" smtClean="0">
                <a:latin typeface="Calibri" panose="020F0502020204030204" pitchFamily="34" charset="0"/>
                <a:cs typeface="Calibri" panose="020F0502020204030204" pitchFamily="34" charset="0"/>
              </a:rPr>
              <a:t>Encyclopedia (Last </a:t>
            </a:r>
            <a:r>
              <a:rPr lang="en-US" sz="1200" b="0" dirty="0">
                <a:latin typeface="Calibri" panose="020F0502020204030204" pitchFamily="34" charset="0"/>
                <a:cs typeface="Calibri" panose="020F0502020204030204" pitchFamily="34" charset="0"/>
              </a:rPr>
              <a:t>modified December 11, </a:t>
            </a:r>
            <a:r>
              <a:rPr lang="en-US" sz="1200" b="0" dirty="0" smtClean="0">
                <a:latin typeface="Calibri" panose="020F0502020204030204" pitchFamily="34" charset="0"/>
                <a:cs typeface="Calibri" panose="020F0502020204030204" pitchFamily="34" charset="0"/>
              </a:rPr>
              <a:t>2013). </a:t>
            </a:r>
          </a:p>
          <a:p>
            <a:r>
              <a:rPr lang="en-US" sz="1200" b="0" dirty="0" smtClean="0">
                <a:latin typeface="Calibri" panose="020F0502020204030204" pitchFamily="34" charset="0"/>
                <a:cs typeface="Calibri" panose="020F0502020204030204" pitchFamily="34" charset="0"/>
              </a:rPr>
              <a:t>Online: </a:t>
            </a:r>
            <a:r>
              <a:rPr lang="en-US" sz="1200" b="0" dirty="0" smtClean="0">
                <a:latin typeface="Calibri" panose="020F0502020204030204" pitchFamily="34" charset="0"/>
                <a:cs typeface="Calibri" panose="020F0502020204030204" pitchFamily="34" charset="0"/>
                <a:hlinkClick r:id="rId3"/>
              </a:rPr>
              <a:t>https</a:t>
            </a:r>
            <a:r>
              <a:rPr lang="en-US" sz="1200" b="0" dirty="0">
                <a:latin typeface="Calibri" panose="020F0502020204030204" pitchFamily="34" charset="0"/>
                <a:cs typeface="Calibri" panose="020F0502020204030204" pitchFamily="34" charset="0"/>
                <a:hlinkClick r:id="rId3"/>
              </a:rPr>
              <a:t>://www.ancient.eu/Tarascan_Civilization</a:t>
            </a:r>
            <a:r>
              <a:rPr lang="en-US" sz="1200" b="0" dirty="0" smtClean="0">
                <a:latin typeface="Calibri" panose="020F0502020204030204" pitchFamily="34" charset="0"/>
                <a:cs typeface="Calibri" panose="020F0502020204030204" pitchFamily="34" charset="0"/>
                <a:hlinkClick r:id="rId3"/>
              </a:rPr>
              <a:t>/</a:t>
            </a:r>
            <a:r>
              <a:rPr lang="en-US" sz="1200" b="0" dirty="0" smtClean="0">
                <a:latin typeface="Calibri" panose="020F0502020204030204" pitchFamily="34" charset="0"/>
                <a:cs typeface="Calibri" panose="020F0502020204030204" pitchFamily="34" charset="0"/>
              </a:rPr>
              <a:t>. </a:t>
            </a:r>
            <a:endParaRPr lang="en-US" sz="1200" b="0" dirty="0">
              <a:latin typeface="Calibri" panose="020F0502020204030204" pitchFamily="34" charset="0"/>
              <a:cs typeface="Calibri" panose="020F0502020204030204" pitchFamily="34" charset="0"/>
            </a:endParaRPr>
          </a:p>
        </p:txBody>
      </p:sp>
      <p:sp>
        <p:nvSpPr>
          <p:cNvPr id="10" name="TextBox 9"/>
          <p:cNvSpPr txBox="1"/>
          <p:nvPr/>
        </p:nvSpPr>
        <p:spPr>
          <a:xfrm>
            <a:off x="5653511" y="6466920"/>
            <a:ext cx="2300630" cy="415498"/>
          </a:xfrm>
          <a:prstGeom prst="rect">
            <a:avLst/>
          </a:prstGeom>
          <a:noFill/>
        </p:spPr>
        <p:txBody>
          <a:bodyPr wrap="none" rtlCol="0">
            <a:spAutoFit/>
          </a:bodyPr>
          <a:lstStyle/>
          <a:p>
            <a:r>
              <a:rPr lang="en-US" sz="1050" b="0" dirty="0">
                <a:solidFill>
                  <a:schemeClr val="tx1"/>
                </a:solidFill>
                <a:latin typeface="Calibri" panose="020F0502020204030204" pitchFamily="34" charset="0"/>
                <a:cs typeface="Calibri" panose="020F0502020204030204" pitchFamily="34" charset="0"/>
              </a:rPr>
              <a:t>Copyright © </a:t>
            </a:r>
            <a:r>
              <a:rPr lang="en-US" sz="1050" b="0" dirty="0" smtClean="0">
                <a:solidFill>
                  <a:schemeClr val="tx1"/>
                </a:solidFill>
                <a:latin typeface="Calibri" panose="020F0502020204030204" pitchFamily="34" charset="0"/>
                <a:cs typeface="Calibri" panose="020F0502020204030204" pitchFamily="34" charset="0"/>
              </a:rPr>
              <a:t>2019 </a:t>
            </a:r>
            <a:r>
              <a:rPr lang="en-US" sz="1050" b="0" dirty="0">
                <a:solidFill>
                  <a:schemeClr val="tx1"/>
                </a:solidFill>
                <a:latin typeface="Calibri" panose="020F0502020204030204" pitchFamily="34" charset="0"/>
                <a:cs typeface="Calibri" panose="020F0502020204030204" pitchFamily="34" charset="0"/>
              </a:rPr>
              <a:t>by John P. Schmal. </a:t>
            </a:r>
            <a:endParaRPr lang="en-US" sz="1050" b="0" dirty="0" smtClean="0">
              <a:solidFill>
                <a:schemeClr val="tx1"/>
              </a:solidFill>
              <a:latin typeface="Calibri" panose="020F0502020204030204" pitchFamily="34" charset="0"/>
              <a:cs typeface="Calibri" panose="020F0502020204030204" pitchFamily="34" charset="0"/>
            </a:endParaRPr>
          </a:p>
          <a:p>
            <a:r>
              <a:rPr lang="en-US" sz="1050" b="0" dirty="0" smtClean="0">
                <a:solidFill>
                  <a:schemeClr val="tx1"/>
                </a:solidFill>
                <a:latin typeface="Calibri" panose="020F0502020204030204" pitchFamily="34" charset="0"/>
                <a:cs typeface="Calibri" panose="020F0502020204030204" pitchFamily="34" charset="0"/>
              </a:rPr>
              <a:t>All </a:t>
            </a:r>
            <a:r>
              <a:rPr lang="en-US" sz="1050" b="0" dirty="0">
                <a:solidFill>
                  <a:schemeClr val="tx1"/>
                </a:solidFill>
                <a:latin typeface="Calibri" panose="020F0502020204030204" pitchFamily="34" charset="0"/>
                <a:cs typeface="Calibri" panose="020F0502020204030204" pitchFamily="34" charset="0"/>
              </a:rPr>
              <a:t>Rights Reserved</a:t>
            </a:r>
            <a:r>
              <a:rPr lang="en-US" sz="1050" b="0" dirty="0" smtClean="0">
                <a:solidFill>
                  <a:schemeClr val="tx1"/>
                </a:solidFill>
                <a:latin typeface="Calibri" panose="020F0502020204030204" pitchFamily="34" charset="0"/>
                <a:cs typeface="Calibri" panose="020F0502020204030204" pitchFamily="34" charset="0"/>
              </a:rPr>
              <a:t>.</a:t>
            </a:r>
            <a:endParaRPr lang="en-US" b="0" dirty="0">
              <a:solidFill>
                <a:schemeClr val="tx1"/>
              </a:solidFill>
              <a:latin typeface="Calibri" panose="020F0502020204030204" pitchFamily="34" charset="0"/>
              <a:cs typeface="Calibri" panose="020F0502020204030204" pitchFamily="34" charset="0"/>
            </a:endParaRPr>
          </a:p>
        </p:txBody>
      </p:sp>
      <p:sp>
        <p:nvSpPr>
          <p:cNvPr id="3" name="Rectangle 2"/>
          <p:cNvSpPr/>
          <p:nvPr/>
        </p:nvSpPr>
        <p:spPr>
          <a:xfrm>
            <a:off x="75407" y="458168"/>
            <a:ext cx="3166533" cy="3170099"/>
          </a:xfrm>
          <a:prstGeom prst="rect">
            <a:avLst/>
          </a:prstGeom>
          <a:ln w="38100">
            <a:solidFill>
              <a:schemeClr val="tx1"/>
            </a:solidFill>
          </a:ln>
        </p:spPr>
        <p:txBody>
          <a:bodyPr wrap="square">
            <a:spAutoFit/>
          </a:bodyPr>
          <a:lstStyle/>
          <a:p>
            <a:r>
              <a:rPr lang="en-US" altLang="en-US" sz="2000" dirty="0">
                <a:latin typeface="Calibri" panose="020F0502020204030204" pitchFamily="34" charset="0"/>
                <a:cs typeface="Calibri" panose="020F0502020204030204" pitchFamily="34" charset="0"/>
              </a:rPr>
              <a:t>Over time, the Aztecs came into conflict with their western neighbors. In 1468, the Aztecs launched a powerful offensive against the Purépecha. This offensive turned into a bloody and protracted conflict that lasted until 1478. </a:t>
            </a:r>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551" y="904597"/>
            <a:ext cx="5496605" cy="3200400"/>
          </a:xfrm>
          <a:prstGeom prst="rect">
            <a:avLst/>
          </a:prstGeom>
          <a:ln w="38100">
            <a:solidFill>
              <a:schemeClr val="tx1"/>
            </a:solidFill>
          </a:ln>
        </p:spPr>
      </p:pic>
      <p:sp>
        <p:nvSpPr>
          <p:cNvPr id="12" name="Text Box 11"/>
          <p:cNvSpPr txBox="1">
            <a:spLocks noChangeArrowheads="1"/>
          </p:cNvSpPr>
          <p:nvPr/>
        </p:nvSpPr>
        <p:spPr bwMode="auto">
          <a:xfrm>
            <a:off x="3276600" y="451407"/>
            <a:ext cx="5543550" cy="4001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MX" altLang="en-US" sz="2000" b="1" dirty="0" smtClean="0">
                <a:cs typeface="Calibri" panose="020F0502020204030204" pitchFamily="34" charset="0"/>
              </a:rPr>
              <a:t>The Purepécha and Aztec Empires (Circa 1500)</a:t>
            </a:r>
            <a:endParaRPr lang="es-MX" altLang="en-US" sz="2000" b="1" dirty="0">
              <a:cs typeface="Calibri" panose="020F0502020204030204" pitchFamily="34" charset="0"/>
            </a:endParaRPr>
          </a:p>
        </p:txBody>
      </p:sp>
    </p:spTree>
    <p:extLst>
      <p:ext uri="{BB962C8B-B14F-4D97-AF65-F5344CB8AC3E}">
        <p14:creationId xmlns:p14="http://schemas.microsoft.com/office/powerpoint/2010/main" val="131588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50" y="69057"/>
            <a:ext cx="8229600" cy="411162"/>
          </a:xfrm>
        </p:spPr>
        <p:txBody>
          <a:bodyPr>
            <a:noAutofit/>
          </a:bodyPr>
          <a:lstStyle/>
          <a:p>
            <a:pPr>
              <a:defRPr/>
            </a:pPr>
            <a:r>
              <a:rPr lang="en-US" sz="2400" b="1" dirty="0" smtClean="0">
                <a:latin typeface="Calibri" panose="020F0502020204030204" pitchFamily="34" charset="0"/>
                <a:cs typeface="Calibri" panose="020F0502020204030204" pitchFamily="34" charset="0"/>
              </a:rPr>
              <a:t>The King is Murdered (1530)</a:t>
            </a:r>
            <a:endParaRPr lang="en-US" sz="2400" b="1" dirty="0">
              <a:latin typeface="Calibri" panose="020F0502020204030204" pitchFamily="34" charset="0"/>
              <a:cs typeface="Calibri" panose="020F0502020204030204" pitchFamily="34" charset="0"/>
            </a:endParaRPr>
          </a:p>
        </p:txBody>
      </p:sp>
      <p:sp>
        <p:nvSpPr>
          <p:cNvPr id="17410" name="Content Placeholder 1"/>
          <p:cNvSpPr>
            <a:spLocks noGrp="1"/>
          </p:cNvSpPr>
          <p:nvPr>
            <p:ph idx="1"/>
          </p:nvPr>
        </p:nvSpPr>
        <p:spPr>
          <a:xfrm>
            <a:off x="270682" y="609600"/>
            <a:ext cx="8595783" cy="4721488"/>
          </a:xfrm>
        </p:spPr>
        <p:txBody>
          <a:bodyPr>
            <a:noAutofit/>
          </a:bodyPr>
          <a:lstStyle/>
          <a:p>
            <a:pPr marL="0" indent="0" hangingPunct="0">
              <a:lnSpc>
                <a:spcPct val="100000"/>
              </a:lnSpc>
              <a:spcBef>
                <a:spcPts val="0"/>
              </a:spcBef>
              <a:buNone/>
            </a:pPr>
            <a:r>
              <a:rPr lang="en-US" sz="2000" dirty="0">
                <a:cs typeface="Calibri" panose="020F0502020204030204" pitchFamily="34" charset="0"/>
              </a:rPr>
              <a:t>In December 1529, The President of the First Audiencia in Nueva España (Mexico), </a:t>
            </a:r>
            <a:r>
              <a:rPr lang="en-US" sz="2000" b="1" dirty="0">
                <a:cs typeface="Calibri" panose="020F0502020204030204" pitchFamily="34" charset="0"/>
              </a:rPr>
              <a:t>Nuño Beltrán de Guzmán, </a:t>
            </a:r>
            <a:r>
              <a:rPr lang="en-US" sz="2000" dirty="0">
                <a:cs typeface="Calibri" panose="020F0502020204030204" pitchFamily="34" charset="0"/>
              </a:rPr>
              <a:t>left Mexico City with a force of 350 Spaniards and over 10,000 Indian allies. He also brought </a:t>
            </a:r>
            <a:r>
              <a:rPr lang="en-US" sz="2000" dirty="0" smtClean="0">
                <a:cs typeface="Calibri" panose="020F0502020204030204" pitchFamily="34" charset="0"/>
              </a:rPr>
              <a:t>along King (Cazonci) Tangoxoán </a:t>
            </a:r>
            <a:r>
              <a:rPr lang="en-US" sz="2000" dirty="0">
                <a:cs typeface="Calibri" panose="020F0502020204030204" pitchFamily="34" charset="0"/>
              </a:rPr>
              <a:t>as a hostage, demanding that he turn over all his gold to Guzm</a:t>
            </a:r>
            <a:r>
              <a:rPr lang="en-US" sz="2000" dirty="0">
                <a:cs typeface="Times New Roman" panose="02020603050405020304" pitchFamily="18" charset="0"/>
              </a:rPr>
              <a:t>án. </a:t>
            </a:r>
            <a:endParaRPr lang="en-US" sz="2000" dirty="0">
              <a:cs typeface="Calibri" panose="020F0502020204030204" pitchFamily="34" charset="0"/>
            </a:endParaRPr>
          </a:p>
          <a:p>
            <a:pPr marL="0" indent="0" hangingPunct="0">
              <a:lnSpc>
                <a:spcPct val="100000"/>
              </a:lnSpc>
              <a:spcBef>
                <a:spcPts val="0"/>
              </a:spcBef>
              <a:buNone/>
            </a:pPr>
            <a:endParaRPr lang="en-US" sz="2000" dirty="0" smtClean="0">
              <a:cs typeface="Times New Roman" panose="02020603050405020304" pitchFamily="18" charset="0"/>
            </a:endParaRPr>
          </a:p>
          <a:p>
            <a:pPr marL="0" indent="0" hangingPunct="0">
              <a:lnSpc>
                <a:spcPct val="100000"/>
              </a:lnSpc>
              <a:spcBef>
                <a:spcPts val="0"/>
              </a:spcBef>
              <a:buNone/>
            </a:pPr>
            <a:r>
              <a:rPr lang="en-US" sz="2000" dirty="0" smtClean="0">
                <a:cs typeface="Calibri" panose="020F0502020204030204" pitchFamily="34" charset="0"/>
              </a:rPr>
              <a:t>On </a:t>
            </a:r>
            <a:r>
              <a:rPr lang="en-US" sz="2000" dirty="0">
                <a:cs typeface="Calibri" panose="020F0502020204030204" pitchFamily="34" charset="0"/>
              </a:rPr>
              <a:t>February 5, </a:t>
            </a:r>
            <a:r>
              <a:rPr lang="en-US" sz="2000" dirty="0" smtClean="0">
                <a:cs typeface="Calibri" panose="020F0502020204030204" pitchFamily="34" charset="0"/>
              </a:rPr>
              <a:t>1530, the </a:t>
            </a:r>
            <a:r>
              <a:rPr lang="en-US" sz="2000" dirty="0">
                <a:cs typeface="Calibri" panose="020F0502020204030204" pitchFamily="34" charset="0"/>
              </a:rPr>
              <a:t>Cazonci was accused of treason and interrogated under </a:t>
            </a:r>
            <a:r>
              <a:rPr lang="en-US" sz="2000" dirty="0" smtClean="0">
                <a:cs typeface="Calibri" panose="020F0502020204030204" pitchFamily="34" charset="0"/>
              </a:rPr>
              <a:t>torture. He was finally </a:t>
            </a:r>
            <a:r>
              <a:rPr lang="en-US" sz="2000" dirty="0">
                <a:cs typeface="Calibri" panose="020F0502020204030204" pitchFamily="34" charset="0"/>
              </a:rPr>
              <a:t>executed on Feb. 14, </a:t>
            </a:r>
            <a:r>
              <a:rPr lang="en-US" sz="2000" dirty="0" smtClean="0">
                <a:cs typeface="Calibri" panose="020F0502020204030204" pitchFamily="34" charset="0"/>
              </a:rPr>
              <a:t>1530, allegedly because he had abandoned </a:t>
            </a:r>
            <a:r>
              <a:rPr lang="en-US" sz="2000" dirty="0">
                <a:cs typeface="Calibri" panose="020F0502020204030204" pitchFamily="34" charset="0"/>
              </a:rPr>
              <a:t>Christianity and had lapsed back into paganism. </a:t>
            </a:r>
            <a:r>
              <a:rPr lang="en-US" sz="2000" dirty="0" smtClean="0">
                <a:cs typeface="Calibri" panose="020F0502020204030204" pitchFamily="34" charset="0"/>
              </a:rPr>
              <a:t> Guzm</a:t>
            </a:r>
            <a:r>
              <a:rPr lang="en-US" sz="2000" dirty="0" smtClean="0">
                <a:latin typeface="Times New Roman" panose="02020603050405020304" pitchFamily="18" charset="0"/>
                <a:cs typeface="Times New Roman" panose="02020603050405020304" pitchFamily="18" charset="0"/>
              </a:rPr>
              <a:t>án had </a:t>
            </a:r>
            <a:r>
              <a:rPr lang="en-US" sz="2000" dirty="0" smtClean="0">
                <a:cs typeface="Calibri" panose="020F0502020204030204" pitchFamily="34" charset="0"/>
              </a:rPr>
              <a:t>Tangoxoán dragged </a:t>
            </a:r>
            <a:r>
              <a:rPr lang="en-US" sz="2000" dirty="0">
                <a:cs typeface="Calibri" panose="020F0502020204030204" pitchFamily="34" charset="0"/>
              </a:rPr>
              <a:t>behind a horse and finally burned at the stake.  </a:t>
            </a:r>
          </a:p>
          <a:p>
            <a:pPr marL="0" indent="0" hangingPunct="0">
              <a:lnSpc>
                <a:spcPct val="100000"/>
              </a:lnSpc>
              <a:spcBef>
                <a:spcPts val="0"/>
              </a:spcBef>
              <a:buNone/>
            </a:pPr>
            <a:endParaRPr lang="en-US" sz="2000" dirty="0" smtClean="0">
              <a:cs typeface="Calibri" panose="020F0502020204030204" pitchFamily="34" charset="0"/>
            </a:endParaRPr>
          </a:p>
          <a:p>
            <a:pPr marL="0" indent="0" hangingPunct="0">
              <a:lnSpc>
                <a:spcPct val="100000"/>
              </a:lnSpc>
              <a:spcBef>
                <a:spcPts val="0"/>
              </a:spcBef>
              <a:buNone/>
            </a:pPr>
            <a:r>
              <a:rPr lang="en-US" sz="2000" dirty="0" smtClean="0">
                <a:cs typeface="Calibri" panose="020F0502020204030204" pitchFamily="34" charset="0"/>
              </a:rPr>
              <a:t>According to the historian J</a:t>
            </a:r>
            <a:r>
              <a:rPr lang="en-US" sz="2000" dirty="0">
                <a:cs typeface="Calibri" panose="020F0502020204030204" pitchFamily="34" charset="0"/>
              </a:rPr>
              <a:t>. Benedict </a:t>
            </a:r>
            <a:r>
              <a:rPr lang="en-US" sz="2000" dirty="0" smtClean="0">
                <a:cs typeface="Calibri" panose="020F0502020204030204" pitchFamily="34" charset="0"/>
              </a:rPr>
              <a:t>Warren, “</a:t>
            </a:r>
            <a:r>
              <a:rPr lang="en-US" sz="2000" dirty="0">
                <a:cs typeface="Calibri" panose="020F0502020204030204" pitchFamily="34" charset="0"/>
              </a:rPr>
              <a:t>the execution of the Cazonci was the most symbolic act marking the end of the pre-Spanish kingdom of Michoacán and the completion of the Spanish conquest of the region</a:t>
            </a:r>
            <a:r>
              <a:rPr lang="en-US" sz="2000" dirty="0" smtClean="0">
                <a:cs typeface="Calibri" panose="020F0502020204030204" pitchFamily="34" charset="0"/>
              </a:rPr>
              <a:t>.”</a:t>
            </a:r>
            <a:r>
              <a:rPr lang="en-US" sz="2000" dirty="0">
                <a:cs typeface="Calibri" panose="020F0502020204030204" pitchFamily="34" charset="0"/>
              </a:rPr>
              <a:t> </a:t>
            </a:r>
            <a:r>
              <a:rPr lang="en-US" sz="2000" dirty="0" smtClean="0">
                <a:cs typeface="Calibri" panose="020F0502020204030204" pitchFamily="34" charset="0"/>
              </a:rPr>
              <a:t>In the following decades, Tarascan </a:t>
            </a:r>
            <a:r>
              <a:rPr lang="en-US" sz="2000" dirty="0">
                <a:cs typeface="Calibri" panose="020F0502020204030204" pitchFamily="34" charset="0"/>
              </a:rPr>
              <a:t>puppet rulers were installed by the Spanish </a:t>
            </a:r>
            <a:r>
              <a:rPr lang="en-US" sz="2000" dirty="0" smtClean="0">
                <a:cs typeface="Calibri" panose="020F0502020204030204" pitchFamily="34" charset="0"/>
              </a:rPr>
              <a:t>government to rule the area.</a:t>
            </a:r>
          </a:p>
          <a:p>
            <a:pPr marL="0" indent="0" hangingPunct="0">
              <a:lnSpc>
                <a:spcPct val="100000"/>
              </a:lnSpc>
              <a:spcBef>
                <a:spcPts val="0"/>
              </a:spcBef>
              <a:buNone/>
            </a:pPr>
            <a:endParaRPr lang="en-US" sz="2000" dirty="0" smtClean="0">
              <a:cs typeface="Calibri" panose="020F0502020204030204" pitchFamily="34" charset="0"/>
            </a:endParaRPr>
          </a:p>
        </p:txBody>
      </p:sp>
      <p:sp>
        <p:nvSpPr>
          <p:cNvPr id="5" name="Slide Number Placeholder 4"/>
          <p:cNvSpPr>
            <a:spLocks noGrp="1"/>
          </p:cNvSpPr>
          <p:nvPr>
            <p:ph type="sldNum" sz="quarter" idx="12"/>
          </p:nvPr>
        </p:nvSpPr>
        <p:spPr>
          <a:xfrm>
            <a:off x="6806948" y="6419418"/>
            <a:ext cx="2057400" cy="365125"/>
          </a:xfrm>
        </p:spPr>
        <p:txBody>
          <a:bodyPr/>
          <a:lstStyle/>
          <a:p>
            <a:pPr>
              <a:defRPr/>
            </a:pPr>
            <a:fld id="{39D5B0D8-2A82-4536-BD48-64B77C413717}" type="slidenum">
              <a:rPr lang="en-US" sz="1200" smtClean="0">
                <a:solidFill>
                  <a:schemeClr val="tx1"/>
                </a:solidFill>
                <a:latin typeface="Calibri" panose="020F0502020204030204" pitchFamily="34" charset="0"/>
                <a:cs typeface="Calibri" panose="020F0502020204030204" pitchFamily="34" charset="0"/>
              </a:rPr>
              <a:pPr>
                <a:defRPr/>
              </a:pPr>
              <a:t>8</a:t>
            </a:fld>
            <a:endParaRPr lang="en-US" sz="1200"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
        <p:nvSpPr>
          <p:cNvPr id="6" name="Rectangle 5"/>
          <p:cNvSpPr>
            <a:spLocks noChangeArrowheads="1"/>
          </p:cNvSpPr>
          <p:nvPr/>
        </p:nvSpPr>
        <p:spPr bwMode="auto">
          <a:xfrm>
            <a:off x="251883" y="5760105"/>
            <a:ext cx="8458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2200"/>
              </a:lnSpc>
              <a:spcAft>
                <a:spcPts val="1100"/>
              </a:spcAft>
              <a:defRPr sz="1600">
                <a:solidFill>
                  <a:schemeClr val="tx1"/>
                </a:solidFill>
                <a:latin typeface="Frutiger 55 Roman" pitchFamily="34" charset="0"/>
                <a:ea typeface="ヒラギノ角ゴ Pro W3"/>
                <a:cs typeface="ヒラギノ角ゴ Pro W3"/>
              </a:defRPr>
            </a:lvl1pPr>
            <a:lvl2pPr marL="742950" indent="-285750" eaLnBrk="0" hangingPunct="0">
              <a:lnSpc>
                <a:spcPts val="2200"/>
              </a:lnSpc>
              <a:spcBef>
                <a:spcPts val="600"/>
              </a:spcBef>
              <a:defRPr sz="2000" i="1">
                <a:solidFill>
                  <a:schemeClr val="tx2"/>
                </a:solidFill>
                <a:latin typeface="Sabon" pitchFamily="18" charset="0"/>
                <a:ea typeface="ヒラギノ角ゴ Pro W3"/>
                <a:cs typeface="ヒラギノ角ゴ Pro W3"/>
              </a:defRPr>
            </a:lvl2pPr>
            <a:lvl3pPr marL="1143000" indent="-228600" eaLnBrk="0" hangingPunct="0">
              <a:lnSpc>
                <a:spcPts val="2200"/>
              </a:lnSpc>
              <a:spcBef>
                <a:spcPts val="600"/>
              </a:spcBef>
              <a:buFont typeface="Arial" pitchFamily="34" charset="0"/>
              <a:buChar char="•"/>
              <a:defRPr sz="1600">
                <a:solidFill>
                  <a:schemeClr val="tx1"/>
                </a:solidFill>
                <a:latin typeface="Frutiger 55 Roman" pitchFamily="34" charset="0"/>
                <a:ea typeface="ヒラギノ角ゴ Pro W3"/>
                <a:cs typeface="ヒラギノ角ゴ Pro W3"/>
              </a:defRPr>
            </a:lvl3pPr>
            <a:lvl4pPr marL="1600200" indent="-228600" eaLnBrk="0" hangingPunct="0">
              <a:lnSpc>
                <a:spcPts val="2200"/>
              </a:lnSpc>
              <a:spcAft>
                <a:spcPts val="600"/>
              </a:spcAft>
              <a:buFont typeface="Arial" pitchFamily="34" charset="0"/>
              <a:buChar char="–"/>
              <a:defRPr sz="1600">
                <a:solidFill>
                  <a:schemeClr val="tx1"/>
                </a:solidFill>
                <a:latin typeface="Frutiger 55 Roman" pitchFamily="34" charset="0"/>
                <a:ea typeface="ヒラギノ角ゴ Pro W3"/>
                <a:cs typeface="ヒラギノ角ゴ Pro W3"/>
              </a:defRPr>
            </a:lvl4pPr>
            <a:lvl5pPr marL="2057400" indent="-228600" eaLnBrk="0" hangingPunct="0">
              <a:lnSpc>
                <a:spcPts val="2200"/>
              </a:lnSpc>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5pPr>
            <a:lvl6pPr marL="25146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6pPr>
            <a:lvl7pPr marL="29718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7pPr>
            <a:lvl8pPr marL="34290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8pPr>
            <a:lvl9pPr marL="3886200" indent="-228600" eaLnBrk="0" fontAlgn="base" hangingPunct="0">
              <a:lnSpc>
                <a:spcPts val="2200"/>
              </a:lnSpc>
              <a:spcBef>
                <a:spcPct val="0"/>
              </a:spcBef>
              <a:spcAft>
                <a:spcPts val="600"/>
              </a:spcAft>
              <a:buSzPct val="80000"/>
              <a:buFont typeface="Wingdings" pitchFamily="2" charset="2"/>
              <a:buChar char="Ø"/>
              <a:defRPr sz="1600">
                <a:solidFill>
                  <a:schemeClr val="tx1"/>
                </a:solidFill>
                <a:latin typeface="Frutiger 55 Roman" pitchFamily="34" charset="0"/>
                <a:ea typeface="ヒラギノ角ゴ Pro W3"/>
                <a:cs typeface="ヒラギノ角ゴ Pro W3"/>
              </a:defRPr>
            </a:lvl9pPr>
          </a:lstStyle>
          <a:p>
            <a:pPr>
              <a:lnSpc>
                <a:spcPct val="100000"/>
              </a:lnSpc>
              <a:spcAft>
                <a:spcPts val="0"/>
              </a:spcAft>
            </a:pPr>
            <a:r>
              <a:rPr lang="en-US" sz="1200" dirty="0" smtClean="0">
                <a:latin typeface="Calibri" panose="020F0502020204030204" pitchFamily="34" charset="0"/>
                <a:cs typeface="Calibri" panose="020F0502020204030204" pitchFamily="34" charset="0"/>
              </a:rPr>
              <a:t>Source: </a:t>
            </a:r>
            <a:r>
              <a:rPr lang="es-ES" sz="1200" dirty="0" smtClean="0">
                <a:latin typeface="Calibri" panose="020F0502020204030204" pitchFamily="34" charset="0"/>
                <a:cs typeface="Calibri" panose="020F0502020204030204" pitchFamily="34" charset="0"/>
              </a:rPr>
              <a:t>J. Benedict </a:t>
            </a:r>
            <a:r>
              <a:rPr lang="en-US" sz="1200" dirty="0" smtClean="0">
                <a:latin typeface="Calibri" panose="020F0502020204030204" pitchFamily="34" charset="0"/>
                <a:cs typeface="Calibri" panose="020F0502020204030204" pitchFamily="34" charset="0"/>
              </a:rPr>
              <a:t>Warren</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The </a:t>
            </a:r>
            <a:r>
              <a:rPr lang="en-US" sz="1200" dirty="0">
                <a:latin typeface="Calibri" panose="020F0502020204030204" pitchFamily="34" charset="0"/>
                <a:cs typeface="Calibri" panose="020F0502020204030204" pitchFamily="34" charset="0"/>
              </a:rPr>
              <a:t>Conquest of </a:t>
            </a:r>
            <a:r>
              <a:rPr lang="en-US" sz="1200" dirty="0" smtClean="0">
                <a:latin typeface="Calibri" panose="020F0502020204030204" pitchFamily="34" charset="0"/>
                <a:cs typeface="Calibri" panose="020F0502020204030204" pitchFamily="34" charset="0"/>
              </a:rPr>
              <a:t>Michoac</a:t>
            </a:r>
            <a:r>
              <a:rPr lang="en-US" sz="1200" dirty="0" smtClean="0">
                <a:latin typeface="Times New Roman" panose="02020603050405020304" pitchFamily="18" charset="0"/>
                <a:cs typeface="Times New Roman" panose="02020603050405020304" pitchFamily="18" charset="0"/>
              </a:rPr>
              <a:t>á</a:t>
            </a:r>
            <a:r>
              <a:rPr lang="en-US" sz="1200" dirty="0" smtClean="0">
                <a:latin typeface="Calibri" panose="020F0502020204030204" pitchFamily="34" charset="0"/>
                <a:cs typeface="Calibri" panose="020F0502020204030204" pitchFamily="34" charset="0"/>
              </a:rPr>
              <a:t>n</a:t>
            </a:r>
            <a:r>
              <a:rPr lang="en-US" sz="1200" dirty="0">
                <a:latin typeface="Calibri" panose="020F0502020204030204" pitchFamily="34" charset="0"/>
                <a:cs typeface="Calibri" panose="020F0502020204030204" pitchFamily="34" charset="0"/>
              </a:rPr>
              <a:t>: Spanish Domination of the Tarascan Kingdom </a:t>
            </a:r>
            <a:r>
              <a:rPr lang="en-US" sz="1200" dirty="0" smtClean="0">
                <a:latin typeface="Calibri" panose="020F0502020204030204" pitchFamily="34" charset="0"/>
                <a:cs typeface="Calibri" panose="020F0502020204030204" pitchFamily="34" charset="0"/>
              </a:rPr>
              <a:t>1521-1530</a:t>
            </a:r>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(1985). </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72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76200" y="556734"/>
            <a:ext cx="2521398" cy="5950536"/>
          </a:xfrm>
          <a:ln w="38100">
            <a:solidFill>
              <a:schemeClr val="tx1"/>
            </a:solidFill>
          </a:ln>
        </p:spPr>
        <p:txBody>
          <a:bodyPr anchor="t" anchorCtr="0">
            <a:normAutofit fontScale="92500" lnSpcReduction="10000"/>
          </a:bodyPr>
          <a:lstStyle/>
          <a:p>
            <a:pPr marL="91440" indent="0">
              <a:lnSpc>
                <a:spcPct val="100000"/>
              </a:lnSpc>
              <a:spcBef>
                <a:spcPts val="0"/>
              </a:spcBef>
              <a:buNone/>
            </a:pPr>
            <a:r>
              <a:rPr lang="en-US" sz="2200" b="1" dirty="0">
                <a:latin typeface="Calibri" panose="020F0502020204030204" pitchFamily="34" charset="0"/>
              </a:rPr>
              <a:t>“Chichimecas” </a:t>
            </a:r>
            <a:r>
              <a:rPr lang="en-US" sz="2200" dirty="0">
                <a:latin typeface="Calibri" panose="020F0502020204030204" pitchFamily="34" charset="0"/>
              </a:rPr>
              <a:t>was the collective name for a wide range of indigenous groups living throughout Zacatecas, </a:t>
            </a:r>
            <a:r>
              <a:rPr lang="en-US" sz="2200" dirty="0" smtClean="0">
                <a:latin typeface="Calibri" panose="020F0502020204030204" pitchFamily="34" charset="0"/>
              </a:rPr>
              <a:t>San Luis Potos</a:t>
            </a:r>
            <a:r>
              <a:rPr lang="en-US" sz="2200" dirty="0" smtClean="0">
                <a:latin typeface="Calibri" panose="020F0502020204030204" pitchFamily="34" charset="0"/>
                <a:cs typeface="Calibri" panose="020F0502020204030204" pitchFamily="34" charset="0"/>
              </a:rPr>
              <a:t>í, Jalisco, </a:t>
            </a:r>
            <a:r>
              <a:rPr lang="en-US" sz="2200" dirty="0" smtClean="0">
                <a:latin typeface="Calibri" panose="020F0502020204030204" pitchFamily="34" charset="0"/>
              </a:rPr>
              <a:t>Aguascalientes, Jalisco </a:t>
            </a:r>
            <a:r>
              <a:rPr lang="en-US" sz="2200" dirty="0">
                <a:latin typeface="Calibri" panose="020F0502020204030204" pitchFamily="34" charset="0"/>
              </a:rPr>
              <a:t>and </a:t>
            </a:r>
            <a:r>
              <a:rPr lang="en-US" sz="2200" dirty="0" smtClean="0">
                <a:latin typeface="Calibri" panose="020F0502020204030204" pitchFamily="34" charset="0"/>
              </a:rPr>
              <a:t>Guanajuato</a:t>
            </a:r>
            <a:r>
              <a:rPr lang="en-US" sz="2200" dirty="0">
                <a:latin typeface="Calibri" panose="020F0502020204030204" pitchFamily="34" charset="0"/>
              </a:rPr>
              <a:t>. </a:t>
            </a:r>
            <a:r>
              <a:rPr lang="en-US" sz="2200" dirty="0" smtClean="0">
                <a:latin typeface="Calibri" panose="020F0502020204030204" pitchFamily="34" charset="0"/>
              </a:rPr>
              <a:t>The </a:t>
            </a:r>
            <a:r>
              <a:rPr lang="en-US" sz="2200" dirty="0">
                <a:latin typeface="Calibri" panose="020F0502020204030204" pitchFamily="34" charset="0"/>
              </a:rPr>
              <a:t>Chichimecs were not a single people sharing a common language, but consisted of several indigenous groups living through the large swathe of territory known to the Spaniards as </a:t>
            </a:r>
            <a:r>
              <a:rPr lang="en-US" sz="2200" b="1" dirty="0">
                <a:latin typeface="Calibri" panose="020F0502020204030204" pitchFamily="34" charset="0"/>
              </a:rPr>
              <a:t>“La Gran Chichimeca.”</a:t>
            </a:r>
            <a:r>
              <a:rPr lang="en-US" sz="2200" dirty="0">
                <a:latin typeface="Calibri" panose="020F0502020204030204" pitchFamily="34" charset="0"/>
              </a:rPr>
              <a:t> </a:t>
            </a:r>
            <a:endParaRPr lang="en-US" sz="2200" dirty="0" smtClean="0">
              <a:latin typeface="Calibri" panose="020F0502020204030204" pitchFamily="34" charset="0"/>
            </a:endParaRPr>
          </a:p>
          <a:p>
            <a:pPr marL="91440" indent="0" eaLnBrk="1" hangingPunct="1">
              <a:lnSpc>
                <a:spcPct val="110000"/>
              </a:lnSpc>
              <a:spcBef>
                <a:spcPts val="0"/>
              </a:spcBef>
              <a:spcAft>
                <a:spcPts val="0"/>
              </a:spcAft>
              <a:buFontTx/>
              <a:buNone/>
            </a:pPr>
            <a:endParaRPr lang="en-US" sz="2000" dirty="0">
              <a:latin typeface="Calibri" panose="020F0502020204030204" pitchFamily="34" charset="0"/>
            </a:endParaRPr>
          </a:p>
          <a:p>
            <a:pPr marL="91440" indent="0" eaLnBrk="1" hangingPunct="1">
              <a:lnSpc>
                <a:spcPct val="110000"/>
              </a:lnSpc>
              <a:spcBef>
                <a:spcPts val="0"/>
              </a:spcBef>
              <a:spcAft>
                <a:spcPts val="0"/>
              </a:spcAft>
              <a:buFontTx/>
              <a:buNone/>
            </a:pPr>
            <a:endParaRPr lang="en-US" sz="2000" dirty="0"/>
          </a:p>
        </p:txBody>
      </p:sp>
      <p:sp>
        <p:nvSpPr>
          <p:cNvPr id="6" name="Slide Number Placeholder 2"/>
          <p:cNvSpPr>
            <a:spLocks noGrp="1"/>
          </p:cNvSpPr>
          <p:nvPr>
            <p:ph type="sldNum" sz="quarter" idx="12"/>
          </p:nvPr>
        </p:nvSpPr>
        <p:spPr>
          <a:xfrm>
            <a:off x="8493478" y="6365189"/>
            <a:ext cx="421922" cy="334962"/>
          </a:xfrm>
        </p:spPr>
        <p:txBody>
          <a:bodyPr/>
          <a:lstStyle/>
          <a:p>
            <a:pPr>
              <a:defRPr/>
            </a:pPr>
            <a:fld id="{38BFB02B-4C62-4BCD-8184-AB1BE0AF6815}" type="slidenum">
              <a:rPr lang="en-US" sz="1200" smtClean="0">
                <a:solidFill>
                  <a:schemeClr val="tx1"/>
                </a:solidFill>
                <a:latin typeface="+mn-lt"/>
              </a:rPr>
              <a:t>9</a:t>
            </a:fld>
            <a:endParaRPr lang="en-US" sz="1200" dirty="0">
              <a:solidFill>
                <a:schemeClr val="tx1"/>
              </a:solidFill>
              <a:latin typeface="+mn-lt"/>
            </a:endParaRPr>
          </a:p>
        </p:txBody>
      </p:sp>
      <p:sp>
        <p:nvSpPr>
          <p:cNvPr id="3" name="TextBox 2"/>
          <p:cNvSpPr txBox="1"/>
          <p:nvPr/>
        </p:nvSpPr>
        <p:spPr>
          <a:xfrm>
            <a:off x="2737096" y="5602629"/>
            <a:ext cx="6331969" cy="646331"/>
          </a:xfrm>
          <a:prstGeom prst="rect">
            <a:avLst/>
          </a:prstGeom>
          <a:noFill/>
        </p:spPr>
        <p:txBody>
          <a:bodyPr wrap="square" rtlCol="0">
            <a:spAutoFit/>
          </a:bodyPr>
          <a:lstStyle/>
          <a:p>
            <a:r>
              <a:rPr lang="en-US" sz="1200" dirty="0" smtClean="0">
                <a:latin typeface="+mn-lt"/>
              </a:rPr>
              <a:t>Source: Philip Wayne Powell, “Soldiers</a:t>
            </a:r>
            <a:r>
              <a:rPr lang="en-US" sz="1200" dirty="0">
                <a:latin typeface="+mn-lt"/>
              </a:rPr>
              <a:t>, Indians and Silver: North America's First Frontier </a:t>
            </a:r>
            <a:r>
              <a:rPr lang="en-US" sz="1200" dirty="0" smtClean="0">
                <a:latin typeface="+mn-lt"/>
              </a:rPr>
              <a:t>War"  (Tempe</a:t>
            </a:r>
            <a:r>
              <a:rPr lang="en-US" sz="1200" dirty="0">
                <a:latin typeface="+mn-lt"/>
              </a:rPr>
              <a:t>, Arizona: Center for Latin American Studies, Arizona State University, </a:t>
            </a:r>
            <a:r>
              <a:rPr lang="en-US" sz="1200" dirty="0" smtClean="0">
                <a:latin typeface="+mn-lt"/>
              </a:rPr>
              <a:t>1973). Map </a:t>
            </a:r>
            <a:r>
              <a:rPr lang="en-US" sz="1200" dirty="0" smtClean="0">
                <a:latin typeface="Calibri" panose="020F0502020204030204" pitchFamily="34" charset="0"/>
              </a:rPr>
              <a:t>Source</a:t>
            </a:r>
            <a:r>
              <a:rPr lang="en-US" sz="1200" dirty="0">
                <a:latin typeface="Calibri" panose="020F0502020204030204" pitchFamily="34" charset="0"/>
              </a:rPr>
              <a:t>: Wikipedia,  “Chichimeca War</a:t>
            </a:r>
            <a:r>
              <a:rPr lang="en-US" sz="1200" dirty="0" smtClean="0">
                <a:latin typeface="Calibri" panose="020F0502020204030204" pitchFamily="34" charset="0"/>
              </a:rPr>
              <a:t>.”</a:t>
            </a:r>
            <a:endParaRPr lang="en-US" sz="1200" dirty="0">
              <a:latin typeface="+mn-lt"/>
            </a:endParaRPr>
          </a:p>
        </p:txBody>
      </p:sp>
      <p:sp>
        <p:nvSpPr>
          <p:cNvPr id="9" name="Rectangle 2"/>
          <p:cNvSpPr txBox="1">
            <a:spLocks noChangeArrowheads="1"/>
          </p:cNvSpPr>
          <p:nvPr/>
        </p:nvSpPr>
        <p:spPr>
          <a:xfrm>
            <a:off x="228600" y="26126"/>
            <a:ext cx="8388532" cy="4658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fontAlgn="auto">
              <a:buNone/>
            </a:pPr>
            <a:r>
              <a:rPr lang="en-US" altLang="en-US" sz="2400" b="1" dirty="0" smtClean="0">
                <a:solidFill>
                  <a:schemeClr val="tx1"/>
                </a:solidFill>
                <a:latin typeface="Calibri" panose="020F0502020204030204" pitchFamily="34" charset="0"/>
              </a:rPr>
              <a:t>The Chichimeca Nations</a:t>
            </a:r>
            <a:endParaRPr lang="en-US" altLang="en-US" sz="2400" b="1" dirty="0">
              <a:solidFill>
                <a:schemeClr val="tx1"/>
              </a:solidFill>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097" y="491966"/>
            <a:ext cx="6331969" cy="4994434"/>
          </a:xfrm>
          <a:prstGeom prst="rect">
            <a:avLst/>
          </a:prstGeom>
          <a:ln w="38100">
            <a:solidFill>
              <a:schemeClr val="tx1"/>
            </a:solidFill>
          </a:ln>
        </p:spPr>
      </p:pic>
      <p:sp>
        <p:nvSpPr>
          <p:cNvPr id="10" name="TextBox 9"/>
          <p:cNvSpPr txBox="1"/>
          <p:nvPr/>
        </p:nvSpPr>
        <p:spPr>
          <a:xfrm>
            <a:off x="4015509" y="6419418"/>
            <a:ext cx="2231701" cy="415498"/>
          </a:xfrm>
          <a:prstGeom prst="rect">
            <a:avLst/>
          </a:prstGeom>
          <a:noFill/>
        </p:spPr>
        <p:txBody>
          <a:bodyPr wrap="none" rtlCol="0">
            <a:spAutoFit/>
          </a:bodyPr>
          <a:lstStyle/>
          <a:p>
            <a:r>
              <a:rPr lang="en-US" sz="1050" dirty="0">
                <a:latin typeface="+mn-lt"/>
              </a:rPr>
              <a:t>Copyright © </a:t>
            </a:r>
            <a:r>
              <a:rPr lang="en-US" sz="1050" dirty="0" smtClean="0">
                <a:latin typeface="+mn-lt"/>
              </a:rPr>
              <a:t>2019 </a:t>
            </a:r>
            <a:r>
              <a:rPr lang="en-US" sz="1050" dirty="0">
                <a:latin typeface="+mn-lt"/>
              </a:rPr>
              <a:t>by John P. Schmal. </a:t>
            </a:r>
            <a:endParaRPr lang="en-US" sz="1050" dirty="0" smtClean="0">
              <a:latin typeface="+mn-lt"/>
            </a:endParaRPr>
          </a:p>
          <a:p>
            <a:r>
              <a:rPr lang="en-US" sz="1050" dirty="0" smtClean="0">
                <a:latin typeface="+mn-lt"/>
              </a:rPr>
              <a:t>All </a:t>
            </a:r>
            <a:r>
              <a:rPr lang="en-US" sz="1050" dirty="0">
                <a:latin typeface="+mn-lt"/>
              </a:rPr>
              <a:t>Rights Reserved</a:t>
            </a:r>
            <a:r>
              <a:rPr lang="en-US" sz="1050" dirty="0" smtClean="0">
                <a:latin typeface="+mn-lt"/>
              </a:rPr>
              <a:t>.</a:t>
            </a:r>
            <a:endParaRPr lang="en-US" dirty="0">
              <a:latin typeface="+mn-lt"/>
            </a:endParaRPr>
          </a:p>
        </p:txBody>
      </p:sp>
    </p:spTree>
    <p:extLst>
      <p:ext uri="{BB962C8B-B14F-4D97-AF65-F5344CB8AC3E}">
        <p14:creationId xmlns:p14="http://schemas.microsoft.com/office/powerpoint/2010/main" val="2143089194"/>
      </p:ext>
    </p:extLst>
  </p:cSld>
  <p:clrMapOvr>
    <a:masterClrMapping/>
  </p:clrMapOvr>
  <p:transition advClick="0" advTm="6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32766</TotalTime>
  <Words>4475</Words>
  <Application>Microsoft Office PowerPoint</Application>
  <PresentationFormat>On-screen Show (4:3)</PresentationFormat>
  <Paragraphs>415</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Frutiger 45 Light</vt:lpstr>
      <vt:lpstr>Frutiger 55 Roman</vt:lpstr>
      <vt:lpstr>Sabon</vt:lpstr>
      <vt:lpstr>Times New Roman</vt:lpstr>
      <vt:lpstr>Wingdings 3</vt:lpstr>
      <vt:lpstr>ヒラギノ角ゴ Pro W3</vt:lpstr>
      <vt:lpstr>Office Theme</vt:lpstr>
      <vt:lpstr>The History of Indigenous Guanajuato (October 2019)   by John P. Schmal</vt:lpstr>
      <vt:lpstr>PowerPoint Presentation</vt:lpstr>
      <vt:lpstr>PowerPoint Presentation</vt:lpstr>
      <vt:lpstr>PowerPoint Presentation</vt:lpstr>
      <vt:lpstr>PowerPoint Presentation</vt:lpstr>
      <vt:lpstr>PowerPoint Presentation</vt:lpstr>
      <vt:lpstr>PowerPoint Presentation</vt:lpstr>
      <vt:lpstr>The King is Murdered (1530)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1921 Mexican Census</vt:lpstr>
      <vt:lpstr>PowerPoint Presentation</vt:lpstr>
      <vt:lpstr>PowerPoint Presentation</vt:lpstr>
      <vt:lpstr>PowerPoint Presentation</vt:lpstr>
      <vt:lpstr>PowerPoint Presentation</vt:lpstr>
      <vt:lpstr>The 2015 Intercensal</vt:lpstr>
      <vt:lpstr>Guanajuato and the 2015 Intercensal </vt:lpstr>
    </vt:vector>
  </TitlesOfParts>
  <Company>Health Net,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A078561</dc:creator>
  <cp:lastModifiedBy>User</cp:lastModifiedBy>
  <cp:revision>887</cp:revision>
  <cp:lastPrinted>2017-01-31T16:22:01Z</cp:lastPrinted>
  <dcterms:created xsi:type="dcterms:W3CDTF">2012-06-19T19:57:29Z</dcterms:created>
  <dcterms:modified xsi:type="dcterms:W3CDTF">2019-08-16T06:32:50Z</dcterms:modified>
</cp:coreProperties>
</file>